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0" r:id="rId11"/>
    <p:sldId id="266" r:id="rId12"/>
    <p:sldId id="273" r:id="rId13"/>
    <p:sldId id="263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717FD-50A1-4F78-B50B-78673776FC8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C3E6FD-F39A-4ADD-A506-26F97EBCECD3}">
      <dgm:prSet phldrT="[Текст]"/>
      <dgm:spPr/>
      <dgm:t>
        <a:bodyPr/>
        <a:lstStyle/>
        <a:p>
          <a:r>
            <a:rPr lang="uk-UA" dirty="0" smtClean="0"/>
            <a:t> сайт педагога</a:t>
          </a:r>
          <a:endParaRPr lang="ru-RU" dirty="0"/>
        </a:p>
      </dgm:t>
    </dgm:pt>
    <dgm:pt modelId="{6AEDFAC2-184F-4EC0-9C4B-89982EDC296B}" type="parTrans" cxnId="{19299FB9-62CC-409D-B32C-F297F583B8FC}">
      <dgm:prSet/>
      <dgm:spPr/>
      <dgm:t>
        <a:bodyPr/>
        <a:lstStyle/>
        <a:p>
          <a:endParaRPr lang="ru-RU"/>
        </a:p>
      </dgm:t>
    </dgm:pt>
    <dgm:pt modelId="{24B75B26-C5A3-4080-BD52-132D669651AB}" type="sibTrans" cxnId="{19299FB9-62CC-409D-B32C-F297F583B8FC}">
      <dgm:prSet/>
      <dgm:spPr/>
      <dgm:t>
        <a:bodyPr/>
        <a:lstStyle/>
        <a:p>
          <a:endParaRPr lang="ru-RU"/>
        </a:p>
      </dgm:t>
    </dgm:pt>
    <dgm:pt modelId="{EFA524A2-F913-4711-84AD-CD241A0FF12D}">
      <dgm:prSet phldrT="[Текст]"/>
      <dgm:spPr/>
      <dgm:t>
        <a:bodyPr/>
        <a:lstStyle/>
        <a:p>
          <a:r>
            <a:rPr lang="uk-UA" dirty="0" smtClean="0"/>
            <a:t>створення та підтримка іміджу  педагога</a:t>
          </a:r>
          <a:endParaRPr lang="ru-RU" dirty="0"/>
        </a:p>
      </dgm:t>
    </dgm:pt>
    <dgm:pt modelId="{C93044EF-8429-4A2A-A412-D8557DC42050}" type="parTrans" cxnId="{8FB0BE2E-A448-46AF-9406-B6DDF7C178C4}">
      <dgm:prSet/>
      <dgm:spPr/>
      <dgm:t>
        <a:bodyPr/>
        <a:lstStyle/>
        <a:p>
          <a:endParaRPr lang="ru-RU"/>
        </a:p>
      </dgm:t>
    </dgm:pt>
    <dgm:pt modelId="{701053D0-D363-4480-8626-A68D6BA4AF0A}" type="sibTrans" cxnId="{8FB0BE2E-A448-46AF-9406-B6DDF7C178C4}">
      <dgm:prSet/>
      <dgm:spPr/>
      <dgm:t>
        <a:bodyPr/>
        <a:lstStyle/>
        <a:p>
          <a:endParaRPr lang="ru-RU"/>
        </a:p>
      </dgm:t>
    </dgm:pt>
    <dgm:pt modelId="{36ECFA6B-4A8E-4FF7-A216-6899EAE9BD4D}">
      <dgm:prSet phldrT="[Текст]"/>
      <dgm:spPr/>
      <dgm:t>
        <a:bodyPr/>
        <a:lstStyle/>
        <a:p>
          <a:r>
            <a:rPr lang="uk-UA" dirty="0" smtClean="0"/>
            <a:t>розвиток та мотивація професійної діяльності</a:t>
          </a:r>
          <a:endParaRPr lang="ru-RU" dirty="0"/>
        </a:p>
      </dgm:t>
    </dgm:pt>
    <dgm:pt modelId="{79B30F47-9817-4F8B-8976-1EDFD089C850}" type="parTrans" cxnId="{2520905C-D2AE-43E7-B9D9-73CA72DAD688}">
      <dgm:prSet/>
      <dgm:spPr/>
      <dgm:t>
        <a:bodyPr/>
        <a:lstStyle/>
        <a:p>
          <a:endParaRPr lang="ru-RU"/>
        </a:p>
      </dgm:t>
    </dgm:pt>
    <dgm:pt modelId="{D7F71D97-05F0-4367-8BC1-B15FAD787A15}" type="sibTrans" cxnId="{2520905C-D2AE-43E7-B9D9-73CA72DAD688}">
      <dgm:prSet/>
      <dgm:spPr/>
      <dgm:t>
        <a:bodyPr/>
        <a:lstStyle/>
        <a:p>
          <a:endParaRPr lang="ru-RU"/>
        </a:p>
      </dgm:t>
    </dgm:pt>
    <dgm:pt modelId="{723F6FA3-E415-40E8-B734-C313B566CECC}">
      <dgm:prSet phldrT="[Текст]"/>
      <dgm:spPr/>
      <dgm:t>
        <a:bodyPr/>
        <a:lstStyle/>
        <a:p>
          <a:r>
            <a:rPr lang="uk-UA" dirty="0" smtClean="0"/>
            <a:t>рефлексія і забезпечення зворотного зв’язку з користувачами</a:t>
          </a:r>
          <a:endParaRPr lang="ru-RU" dirty="0"/>
        </a:p>
      </dgm:t>
    </dgm:pt>
    <dgm:pt modelId="{E36C7A02-BD89-488E-9BA6-85530DB9BFC3}" type="parTrans" cxnId="{379EA8EA-57F5-4624-B2ED-D10BE9FDE742}">
      <dgm:prSet/>
      <dgm:spPr/>
      <dgm:t>
        <a:bodyPr/>
        <a:lstStyle/>
        <a:p>
          <a:endParaRPr lang="ru-RU"/>
        </a:p>
      </dgm:t>
    </dgm:pt>
    <dgm:pt modelId="{F89850A6-5C71-4428-85FD-A3A41A30016A}" type="sibTrans" cxnId="{379EA8EA-57F5-4624-B2ED-D10BE9FDE742}">
      <dgm:prSet/>
      <dgm:spPr/>
      <dgm:t>
        <a:bodyPr/>
        <a:lstStyle/>
        <a:p>
          <a:endParaRPr lang="ru-RU"/>
        </a:p>
      </dgm:t>
    </dgm:pt>
    <dgm:pt modelId="{F03F01A3-8DD2-4BE2-B6D0-FA12819B208F}">
      <dgm:prSet/>
      <dgm:spPr/>
      <dgm:t>
        <a:bodyPr/>
        <a:lstStyle/>
        <a:p>
          <a:r>
            <a:rPr lang="uk-UA" dirty="0" smtClean="0"/>
            <a:t>презентація  досвіду </a:t>
          </a:r>
          <a:endParaRPr lang="ru-RU" dirty="0"/>
        </a:p>
      </dgm:t>
    </dgm:pt>
    <dgm:pt modelId="{57D61428-2CEE-44BE-B6A2-B9F2C3554208}" type="parTrans" cxnId="{278D117A-A885-4C22-80D9-D9971A2EA52B}">
      <dgm:prSet/>
      <dgm:spPr/>
      <dgm:t>
        <a:bodyPr/>
        <a:lstStyle/>
        <a:p>
          <a:endParaRPr lang="ru-RU"/>
        </a:p>
      </dgm:t>
    </dgm:pt>
    <dgm:pt modelId="{1B4FFC10-2B1C-491A-BCD0-A48CAFC1E103}" type="sibTrans" cxnId="{278D117A-A885-4C22-80D9-D9971A2EA52B}">
      <dgm:prSet/>
      <dgm:spPr/>
      <dgm:t>
        <a:bodyPr/>
        <a:lstStyle/>
        <a:p>
          <a:endParaRPr lang="ru-RU"/>
        </a:p>
      </dgm:t>
    </dgm:pt>
    <dgm:pt modelId="{251C5A82-8B07-431A-B0CA-AA1D71EBD009}" type="pres">
      <dgm:prSet presAssocID="{E9E717FD-50A1-4F78-B50B-78673776FC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9AE080-8D1E-4572-BF9F-0E384186D53A}" type="pres">
      <dgm:prSet presAssocID="{92C3E6FD-F39A-4ADD-A506-26F97EBCECD3}" presName="centerShape" presStyleLbl="node0" presStyleIdx="0" presStyleCnt="1"/>
      <dgm:spPr/>
      <dgm:t>
        <a:bodyPr/>
        <a:lstStyle/>
        <a:p>
          <a:endParaRPr lang="ru-RU"/>
        </a:p>
      </dgm:t>
    </dgm:pt>
    <dgm:pt modelId="{27DADC2B-D3ED-4A2C-AE07-56949C38C58D}" type="pres">
      <dgm:prSet presAssocID="{EFA524A2-F913-4711-84AD-CD241A0FF1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502A0-775C-4A4B-99D6-1CAE36D76A12}" type="pres">
      <dgm:prSet presAssocID="{EFA524A2-F913-4711-84AD-CD241A0FF12D}" presName="dummy" presStyleCnt="0"/>
      <dgm:spPr/>
    </dgm:pt>
    <dgm:pt modelId="{9C8740D7-48A8-46FD-A060-C1195EF30C52}" type="pres">
      <dgm:prSet presAssocID="{701053D0-D363-4480-8626-A68D6BA4AF0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ABFF74F-38D2-4D01-995A-8622B2D34DB1}" type="pres">
      <dgm:prSet presAssocID="{36ECFA6B-4A8E-4FF7-A216-6899EAE9BD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7C5B-F922-4203-90AC-6E90C297B234}" type="pres">
      <dgm:prSet presAssocID="{36ECFA6B-4A8E-4FF7-A216-6899EAE9BD4D}" presName="dummy" presStyleCnt="0"/>
      <dgm:spPr/>
    </dgm:pt>
    <dgm:pt modelId="{F0A7FF64-8894-4217-A03B-A59FCDF556A0}" type="pres">
      <dgm:prSet presAssocID="{D7F71D97-05F0-4367-8BC1-B15FAD787A1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95AAD98-9FF3-44A1-AB51-AD94A91CCA36}" type="pres">
      <dgm:prSet presAssocID="{723F6FA3-E415-40E8-B734-C313B566CE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04410-93DB-4C96-B2DB-84A7287D2EC0}" type="pres">
      <dgm:prSet presAssocID="{723F6FA3-E415-40E8-B734-C313B566CECC}" presName="dummy" presStyleCnt="0"/>
      <dgm:spPr/>
    </dgm:pt>
    <dgm:pt modelId="{3C8596B4-C46D-4073-859F-A577241064A8}" type="pres">
      <dgm:prSet presAssocID="{F89850A6-5C71-4428-85FD-A3A41A30016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FE56AFD-BA2D-4C47-A4D8-538AF3E8BE6C}" type="pres">
      <dgm:prSet presAssocID="{F03F01A3-8DD2-4BE2-B6D0-FA12819B20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4A585-7C0B-4E76-BF5C-048ED4DBE5F4}" type="pres">
      <dgm:prSet presAssocID="{F03F01A3-8DD2-4BE2-B6D0-FA12819B208F}" presName="dummy" presStyleCnt="0"/>
      <dgm:spPr/>
    </dgm:pt>
    <dgm:pt modelId="{EAFD15A1-4784-4DD1-BBB3-0F252D02A2AB}" type="pres">
      <dgm:prSet presAssocID="{1B4FFC10-2B1C-491A-BCD0-A48CAFC1E10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9299FB9-62CC-409D-B32C-F297F583B8FC}" srcId="{E9E717FD-50A1-4F78-B50B-78673776FC82}" destId="{92C3E6FD-F39A-4ADD-A506-26F97EBCECD3}" srcOrd="0" destOrd="0" parTransId="{6AEDFAC2-184F-4EC0-9C4B-89982EDC296B}" sibTransId="{24B75B26-C5A3-4080-BD52-132D669651AB}"/>
    <dgm:cxn modelId="{970EF62A-F393-45AA-9131-46FC274EE6D7}" type="presOf" srcId="{36ECFA6B-4A8E-4FF7-A216-6899EAE9BD4D}" destId="{5ABFF74F-38D2-4D01-995A-8622B2D34DB1}" srcOrd="0" destOrd="0" presId="urn:microsoft.com/office/officeart/2005/8/layout/radial6"/>
    <dgm:cxn modelId="{F49EB81D-4AA2-406C-8C2A-F0DA933BA8FB}" type="presOf" srcId="{F03F01A3-8DD2-4BE2-B6D0-FA12819B208F}" destId="{FFE56AFD-BA2D-4C47-A4D8-538AF3E8BE6C}" srcOrd="0" destOrd="0" presId="urn:microsoft.com/office/officeart/2005/8/layout/radial6"/>
    <dgm:cxn modelId="{278D117A-A885-4C22-80D9-D9971A2EA52B}" srcId="{92C3E6FD-F39A-4ADD-A506-26F97EBCECD3}" destId="{F03F01A3-8DD2-4BE2-B6D0-FA12819B208F}" srcOrd="3" destOrd="0" parTransId="{57D61428-2CEE-44BE-B6A2-B9F2C3554208}" sibTransId="{1B4FFC10-2B1C-491A-BCD0-A48CAFC1E103}"/>
    <dgm:cxn modelId="{CD39723D-A898-4728-ABFC-58E830C70262}" type="presOf" srcId="{92C3E6FD-F39A-4ADD-A506-26F97EBCECD3}" destId="{839AE080-8D1E-4572-BF9F-0E384186D53A}" srcOrd="0" destOrd="0" presId="urn:microsoft.com/office/officeart/2005/8/layout/radial6"/>
    <dgm:cxn modelId="{B4A50C48-95CF-4879-8E7B-93EF0D2CD9CB}" type="presOf" srcId="{701053D0-D363-4480-8626-A68D6BA4AF0A}" destId="{9C8740D7-48A8-46FD-A060-C1195EF30C52}" srcOrd="0" destOrd="0" presId="urn:microsoft.com/office/officeart/2005/8/layout/radial6"/>
    <dgm:cxn modelId="{89837B12-AAE6-43EA-B2A2-D79BC88BCE96}" type="presOf" srcId="{F89850A6-5C71-4428-85FD-A3A41A30016A}" destId="{3C8596B4-C46D-4073-859F-A577241064A8}" srcOrd="0" destOrd="0" presId="urn:microsoft.com/office/officeart/2005/8/layout/radial6"/>
    <dgm:cxn modelId="{379EA8EA-57F5-4624-B2ED-D10BE9FDE742}" srcId="{92C3E6FD-F39A-4ADD-A506-26F97EBCECD3}" destId="{723F6FA3-E415-40E8-B734-C313B566CECC}" srcOrd="2" destOrd="0" parTransId="{E36C7A02-BD89-488E-9BA6-85530DB9BFC3}" sibTransId="{F89850A6-5C71-4428-85FD-A3A41A30016A}"/>
    <dgm:cxn modelId="{2A0496C4-72D7-415E-92DD-9786C206370E}" type="presOf" srcId="{D7F71D97-05F0-4367-8BC1-B15FAD787A15}" destId="{F0A7FF64-8894-4217-A03B-A59FCDF556A0}" srcOrd="0" destOrd="0" presId="urn:microsoft.com/office/officeart/2005/8/layout/radial6"/>
    <dgm:cxn modelId="{8FB0BE2E-A448-46AF-9406-B6DDF7C178C4}" srcId="{92C3E6FD-F39A-4ADD-A506-26F97EBCECD3}" destId="{EFA524A2-F913-4711-84AD-CD241A0FF12D}" srcOrd="0" destOrd="0" parTransId="{C93044EF-8429-4A2A-A412-D8557DC42050}" sibTransId="{701053D0-D363-4480-8626-A68D6BA4AF0A}"/>
    <dgm:cxn modelId="{1C90B185-6AAE-477C-ABE4-8A39FC1E6416}" type="presOf" srcId="{E9E717FD-50A1-4F78-B50B-78673776FC82}" destId="{251C5A82-8B07-431A-B0CA-AA1D71EBD009}" srcOrd="0" destOrd="0" presId="urn:microsoft.com/office/officeart/2005/8/layout/radial6"/>
    <dgm:cxn modelId="{CA049D9A-194D-4FA9-8F7C-1FE7B45B7D1C}" type="presOf" srcId="{1B4FFC10-2B1C-491A-BCD0-A48CAFC1E103}" destId="{EAFD15A1-4784-4DD1-BBB3-0F252D02A2AB}" srcOrd="0" destOrd="0" presId="urn:microsoft.com/office/officeart/2005/8/layout/radial6"/>
    <dgm:cxn modelId="{D381E760-04BF-4030-9205-DB6950A104B7}" type="presOf" srcId="{723F6FA3-E415-40E8-B734-C313B566CECC}" destId="{295AAD98-9FF3-44A1-AB51-AD94A91CCA36}" srcOrd="0" destOrd="0" presId="urn:microsoft.com/office/officeart/2005/8/layout/radial6"/>
    <dgm:cxn modelId="{A7B7F3C9-80FD-4B46-A598-0E0D510C86B0}" type="presOf" srcId="{EFA524A2-F913-4711-84AD-CD241A0FF12D}" destId="{27DADC2B-D3ED-4A2C-AE07-56949C38C58D}" srcOrd="0" destOrd="0" presId="urn:microsoft.com/office/officeart/2005/8/layout/radial6"/>
    <dgm:cxn modelId="{2520905C-D2AE-43E7-B9D9-73CA72DAD688}" srcId="{92C3E6FD-F39A-4ADD-A506-26F97EBCECD3}" destId="{36ECFA6B-4A8E-4FF7-A216-6899EAE9BD4D}" srcOrd="1" destOrd="0" parTransId="{79B30F47-9817-4F8B-8976-1EDFD089C850}" sibTransId="{D7F71D97-05F0-4367-8BC1-B15FAD787A15}"/>
    <dgm:cxn modelId="{F37D72BF-DB70-4AC3-B314-388B04852180}" type="presParOf" srcId="{251C5A82-8B07-431A-B0CA-AA1D71EBD009}" destId="{839AE080-8D1E-4572-BF9F-0E384186D53A}" srcOrd="0" destOrd="0" presId="urn:microsoft.com/office/officeart/2005/8/layout/radial6"/>
    <dgm:cxn modelId="{F273EBBD-B1F5-405E-B2A2-C8113F6AB23A}" type="presParOf" srcId="{251C5A82-8B07-431A-B0CA-AA1D71EBD009}" destId="{27DADC2B-D3ED-4A2C-AE07-56949C38C58D}" srcOrd="1" destOrd="0" presId="urn:microsoft.com/office/officeart/2005/8/layout/radial6"/>
    <dgm:cxn modelId="{D7D04A25-2169-411A-8478-075086A8DF24}" type="presParOf" srcId="{251C5A82-8B07-431A-B0CA-AA1D71EBD009}" destId="{70A502A0-775C-4A4B-99D6-1CAE36D76A12}" srcOrd="2" destOrd="0" presId="urn:microsoft.com/office/officeart/2005/8/layout/radial6"/>
    <dgm:cxn modelId="{B265E260-63F4-444D-90CC-DE5BEC919F09}" type="presParOf" srcId="{251C5A82-8B07-431A-B0CA-AA1D71EBD009}" destId="{9C8740D7-48A8-46FD-A060-C1195EF30C52}" srcOrd="3" destOrd="0" presId="urn:microsoft.com/office/officeart/2005/8/layout/radial6"/>
    <dgm:cxn modelId="{6F5CE590-B72D-473D-B180-8F7D37AE219F}" type="presParOf" srcId="{251C5A82-8B07-431A-B0CA-AA1D71EBD009}" destId="{5ABFF74F-38D2-4D01-995A-8622B2D34DB1}" srcOrd="4" destOrd="0" presId="urn:microsoft.com/office/officeart/2005/8/layout/radial6"/>
    <dgm:cxn modelId="{0317FDAC-BD16-44EA-AF9E-3ED0040A178E}" type="presParOf" srcId="{251C5A82-8B07-431A-B0CA-AA1D71EBD009}" destId="{C1BF7C5B-F922-4203-90AC-6E90C297B234}" srcOrd="5" destOrd="0" presId="urn:microsoft.com/office/officeart/2005/8/layout/radial6"/>
    <dgm:cxn modelId="{C4A7A5FE-72E7-4506-BB50-F45477B06A4A}" type="presParOf" srcId="{251C5A82-8B07-431A-B0CA-AA1D71EBD009}" destId="{F0A7FF64-8894-4217-A03B-A59FCDF556A0}" srcOrd="6" destOrd="0" presId="urn:microsoft.com/office/officeart/2005/8/layout/radial6"/>
    <dgm:cxn modelId="{B972E6E2-9F66-4F74-AD47-80887C19377C}" type="presParOf" srcId="{251C5A82-8B07-431A-B0CA-AA1D71EBD009}" destId="{295AAD98-9FF3-44A1-AB51-AD94A91CCA36}" srcOrd="7" destOrd="0" presId="urn:microsoft.com/office/officeart/2005/8/layout/radial6"/>
    <dgm:cxn modelId="{8B8B34DF-71A1-40C1-B1CF-33ED41E0A291}" type="presParOf" srcId="{251C5A82-8B07-431A-B0CA-AA1D71EBD009}" destId="{EBA04410-93DB-4C96-B2DB-84A7287D2EC0}" srcOrd="8" destOrd="0" presId="urn:microsoft.com/office/officeart/2005/8/layout/radial6"/>
    <dgm:cxn modelId="{23DA9431-C3D6-452A-8811-C9283D5C8255}" type="presParOf" srcId="{251C5A82-8B07-431A-B0CA-AA1D71EBD009}" destId="{3C8596B4-C46D-4073-859F-A577241064A8}" srcOrd="9" destOrd="0" presId="urn:microsoft.com/office/officeart/2005/8/layout/radial6"/>
    <dgm:cxn modelId="{B61554F9-9265-4EB1-BEFA-69AF67BEC817}" type="presParOf" srcId="{251C5A82-8B07-431A-B0CA-AA1D71EBD009}" destId="{FFE56AFD-BA2D-4C47-A4D8-538AF3E8BE6C}" srcOrd="10" destOrd="0" presId="urn:microsoft.com/office/officeart/2005/8/layout/radial6"/>
    <dgm:cxn modelId="{6AEAA54E-1E9D-47C9-A442-C7B76114043D}" type="presParOf" srcId="{251C5A82-8B07-431A-B0CA-AA1D71EBD009}" destId="{35E4A585-7C0B-4E76-BF5C-048ED4DBE5F4}" srcOrd="11" destOrd="0" presId="urn:microsoft.com/office/officeart/2005/8/layout/radial6"/>
    <dgm:cxn modelId="{73B7B32F-065D-40DF-93B4-95233BE88D6F}" type="presParOf" srcId="{251C5A82-8B07-431A-B0CA-AA1D71EBD009}" destId="{EAFD15A1-4784-4DD1-BBB3-0F252D02A2AB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9058C-7701-48AC-844C-DA862042E4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841E7-00D0-4DC7-AC63-EB7016DC4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32BB-EB02-469F-A9A3-C149C8FA4399}" type="slidenum">
              <a:rPr lang="ru-RU"/>
              <a:pPr/>
              <a:t>15</a:t>
            </a:fld>
            <a:endParaRPr lang="ru-RU"/>
          </a:p>
        </p:txBody>
      </p:sp>
      <p:sp>
        <p:nvSpPr>
          <p:cNvPr id="3379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7348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fld id="{43C9546D-EC7A-4360-AFBD-7F16641797A3}" type="slidenum">
              <a:rPr lang="ru-RU" sz="1200">
                <a:latin typeface="Tahoma" pitchFamily="34" charset="0"/>
              </a:rPr>
              <a:pPr algn="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t>15</a:t>
            </a:fld>
            <a:endParaRPr lang="ru-RU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gi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Інновації у створенні та функціонуванні інформаційно-освітнього середовища регіону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7854696" cy="1752600"/>
          </a:xfrm>
        </p:spPr>
        <p:txBody>
          <a:bodyPr/>
          <a:lstStyle/>
          <a:p>
            <a:r>
              <a:rPr lang="uk-UA" dirty="0" smtClean="0"/>
              <a:t>Бондаренко С.В.,</a:t>
            </a:r>
          </a:p>
          <a:p>
            <a:r>
              <a:rPr lang="uk-UA" dirty="0" smtClean="0"/>
              <a:t>методист Васильківського РМК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t="14583" r="14844" b="12500"/>
          <a:stretch>
            <a:fillRect/>
          </a:stretch>
        </p:blipFill>
        <p:spPr bwMode="auto">
          <a:xfrm>
            <a:off x="1143000" y="10668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42900"/>
            <a:ext cx="9753600" cy="720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4400" i="1" dirty="0" err="1">
                <a:solidFill>
                  <a:schemeClr val="tx1"/>
                </a:solidFill>
              </a:rPr>
              <a:t>Новогригорівський</a:t>
            </a:r>
            <a:r>
              <a:rPr lang="uk-UA" sz="4400" i="1" dirty="0">
                <a:solidFill>
                  <a:schemeClr val="tx1"/>
                </a:solidFill>
              </a:rPr>
              <a:t> НВК та </a:t>
            </a:r>
            <a:r>
              <a:rPr lang="uk-UA" sz="4400" i="1" dirty="0" err="1">
                <a:solidFill>
                  <a:schemeClr val="tx1"/>
                </a:solidFill>
              </a:rPr>
              <a:t>Катеринівська</a:t>
            </a:r>
            <a:r>
              <a:rPr lang="uk-UA" sz="4400" i="1" dirty="0">
                <a:solidFill>
                  <a:schemeClr val="tx1"/>
                </a:solidFill>
              </a:rPr>
              <a:t> НСЗШ – </a:t>
            </a:r>
            <a:br>
              <a:rPr lang="uk-UA" sz="4400" i="1" dirty="0">
                <a:solidFill>
                  <a:schemeClr val="tx1"/>
                </a:solidFill>
              </a:rPr>
            </a:br>
            <a:r>
              <a:rPr lang="uk-UA" sz="3200" i="1" dirty="0">
                <a:solidFill>
                  <a:schemeClr val="tx1"/>
                </a:solidFill>
              </a:rPr>
              <a:t>призери обласного конкурсу сайтів</a:t>
            </a:r>
            <a:br>
              <a:rPr lang="uk-UA" sz="3200" i="1" dirty="0">
                <a:solidFill>
                  <a:schemeClr val="tx1"/>
                </a:solidFill>
              </a:rPr>
            </a:br>
            <a:r>
              <a:rPr lang="uk-UA" sz="3200" i="1" dirty="0">
                <a:solidFill>
                  <a:schemeClr val="tx1"/>
                </a:solidFill>
              </a:rPr>
              <a:t> серед НСЗШ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967" t="27115" r="5702" b="11432"/>
          <a:stretch>
            <a:fillRect/>
          </a:stretch>
        </p:blipFill>
        <p:spPr>
          <a:xfrm>
            <a:off x="0" y="2667000"/>
            <a:ext cx="4343400" cy="2763838"/>
          </a:xfrm>
          <a:noFill/>
          <a:ln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 l="3000" t="22000" r="5000" b="8667"/>
          <a:stretch>
            <a:fillRect/>
          </a:stretch>
        </p:blipFill>
        <p:spPr bwMode="auto">
          <a:xfrm>
            <a:off x="4800600" y="3657600"/>
            <a:ext cx="43434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906" t="15625" r="2344" b="3125"/>
          <a:stretch>
            <a:fillRect/>
          </a:stretch>
        </p:blipFill>
        <p:spPr bwMode="auto">
          <a:xfrm>
            <a:off x="914400" y="1219200"/>
            <a:ext cx="73152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24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183562" cy="541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7812" t="15625" r="34375" b="18750"/>
          <a:stretch>
            <a:fillRect/>
          </a:stretch>
        </p:blipFill>
        <p:spPr bwMode="auto">
          <a:xfrm>
            <a:off x="3200400" y="8382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24" t="16673" r="1826" b="5208"/>
          <a:stretch>
            <a:fillRect/>
          </a:stretch>
        </p:blipFill>
        <p:spPr bwMode="auto">
          <a:xfrm>
            <a:off x="304800" y="30480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71450"/>
            <a:ext cx="9753600" cy="720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7164388" y="6021388"/>
            <a:ext cx="1330325" cy="52070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Учні усього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світу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8001000" y="4737100"/>
            <a:ext cx="931863" cy="29527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Батьки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4643438" y="2887663"/>
            <a:ext cx="1670050" cy="4492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WWW/Internet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339975" y="4437063"/>
            <a:ext cx="2227263" cy="509587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marL="88900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uk-UA" sz="16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Діти з обмеженими </a:t>
            </a:r>
          </a:p>
          <a:p>
            <a:pPr marL="88900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uk-UA" sz="16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     можливостями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5219700" y="6345238"/>
            <a:ext cx="1500188" cy="39687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Освітні портали</a:t>
            </a:r>
            <a:endParaRPr lang="en-US" sz="1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2519363" y="6165850"/>
            <a:ext cx="2197100" cy="52070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Навчальні плани і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цифровий контент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6732588" y="3284538"/>
            <a:ext cx="1000125" cy="331787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Сервер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3708400" y="3716338"/>
            <a:ext cx="930275" cy="33020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Вчитель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79" name="Text Box 9"/>
          <p:cNvSpPr txBox="1">
            <a:spLocks noChangeArrowheads="1"/>
          </p:cNvSpPr>
          <p:nvPr/>
        </p:nvSpPr>
        <p:spPr bwMode="auto">
          <a:xfrm>
            <a:off x="4197350" y="2020888"/>
            <a:ext cx="4700588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sz="2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4943475" y="5048250"/>
            <a:ext cx="1500188" cy="39687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Учні</a:t>
            </a:r>
            <a:endParaRPr lang="en-US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28625" y="2952750"/>
            <a:ext cx="857250" cy="265113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Батьки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1547813" y="1628775"/>
            <a:ext cx="931862" cy="29368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lvl="1" algn="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Вчитель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83" name="Rectangle 13"/>
          <p:cNvSpPr>
            <a:spLocks noChangeArrowheads="1"/>
          </p:cNvSpPr>
          <p:nvPr/>
        </p:nvSpPr>
        <p:spPr bwMode="auto">
          <a:xfrm>
            <a:off x="2916238" y="2636838"/>
            <a:ext cx="857250" cy="2857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Колеги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84" name="Rectangle 13"/>
          <p:cNvSpPr>
            <a:spLocks noChangeArrowheads="1"/>
          </p:cNvSpPr>
          <p:nvPr/>
        </p:nvSpPr>
        <p:spPr bwMode="auto">
          <a:xfrm>
            <a:off x="2700338" y="981075"/>
            <a:ext cx="1439862" cy="28892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Громадськість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85" name="Rectangle 13"/>
          <p:cNvSpPr>
            <a:spLocks noChangeArrowheads="1"/>
          </p:cNvSpPr>
          <p:nvPr/>
        </p:nvSpPr>
        <p:spPr bwMode="auto">
          <a:xfrm>
            <a:off x="468313" y="981075"/>
            <a:ext cx="857250" cy="2857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1600">
                <a:solidFill>
                  <a:srgbClr val="000000"/>
                </a:solidFill>
                <a:latin typeface="Tahoma" pitchFamily="34" charset="0"/>
                <a:cs typeface="Arial" charset="0"/>
              </a:rPr>
              <a:t>Учні</a:t>
            </a: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32786" name="Picture 18" descr="j0301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060575"/>
            <a:ext cx="1512887" cy="1293813"/>
          </a:xfrm>
          <a:prstGeom prst="rect">
            <a:avLst/>
          </a:prstGeom>
          <a:noFill/>
        </p:spPr>
      </p:pic>
      <p:pic>
        <p:nvPicPr>
          <p:cNvPr id="32787" name="Picture 19" descr="MC90030125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997200"/>
            <a:ext cx="936625" cy="906463"/>
          </a:xfrm>
          <a:prstGeom prst="rect">
            <a:avLst/>
          </a:prstGeom>
          <a:noFill/>
        </p:spPr>
      </p:pic>
      <p:pic>
        <p:nvPicPr>
          <p:cNvPr id="32788" name="Picture 20" descr="j01953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157788"/>
            <a:ext cx="877887" cy="896937"/>
          </a:xfrm>
          <a:prstGeom prst="rect">
            <a:avLst/>
          </a:prstGeom>
          <a:noFill/>
        </p:spPr>
      </p:pic>
      <p:pic>
        <p:nvPicPr>
          <p:cNvPr id="32789" name="Picture 21" descr="MC900292124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412875"/>
            <a:ext cx="792162" cy="776288"/>
          </a:xfrm>
          <a:prstGeom prst="rect">
            <a:avLst/>
          </a:prstGeom>
          <a:noFill/>
        </p:spPr>
      </p:pic>
      <p:pic>
        <p:nvPicPr>
          <p:cNvPr id="32790" name="Picture 22" descr="MC900343361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4003675"/>
            <a:ext cx="1042987" cy="1009650"/>
          </a:xfrm>
          <a:prstGeom prst="rect">
            <a:avLst/>
          </a:prstGeom>
          <a:noFill/>
        </p:spPr>
      </p:pic>
      <p:pic>
        <p:nvPicPr>
          <p:cNvPr id="32791" name="Picture 23" descr="MC900297565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1341438"/>
            <a:ext cx="1223963" cy="784225"/>
          </a:xfrm>
          <a:prstGeom prst="rect">
            <a:avLst/>
          </a:prstGeom>
          <a:noFill/>
        </p:spPr>
      </p:pic>
      <p:pic>
        <p:nvPicPr>
          <p:cNvPr id="32792" name="Picture 24" descr="MC900343299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3284538"/>
            <a:ext cx="1100138" cy="1106487"/>
          </a:xfrm>
          <a:prstGeom prst="rect">
            <a:avLst/>
          </a:prstGeom>
          <a:noFill/>
        </p:spPr>
      </p:pic>
      <p:pic>
        <p:nvPicPr>
          <p:cNvPr id="32793" name="Picture 25" descr="MC900297575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500438"/>
            <a:ext cx="1258887" cy="1144587"/>
          </a:xfrm>
          <a:prstGeom prst="rect">
            <a:avLst/>
          </a:prstGeom>
          <a:noFill/>
        </p:spPr>
      </p:pic>
      <p:pic>
        <p:nvPicPr>
          <p:cNvPr id="32794" name="Picture 26" descr="MC900434845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2205038"/>
            <a:ext cx="993775" cy="993775"/>
          </a:xfrm>
          <a:prstGeom prst="rect">
            <a:avLst/>
          </a:prstGeom>
          <a:noFill/>
        </p:spPr>
      </p:pic>
      <p:pic>
        <p:nvPicPr>
          <p:cNvPr id="32795" name="Picture 27" descr="j030052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6825" y="1989138"/>
            <a:ext cx="952500" cy="819150"/>
          </a:xfrm>
          <a:prstGeom prst="rect">
            <a:avLst/>
          </a:prstGeom>
          <a:noFill/>
        </p:spPr>
      </p:pic>
      <p:pic>
        <p:nvPicPr>
          <p:cNvPr id="32796" name="Picture 28" descr="MC900343461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11413" y="5013325"/>
            <a:ext cx="1209675" cy="1055688"/>
          </a:xfrm>
          <a:prstGeom prst="rect">
            <a:avLst/>
          </a:prstGeom>
          <a:noFill/>
        </p:spPr>
      </p:pic>
      <p:pic>
        <p:nvPicPr>
          <p:cNvPr id="32797" name="Picture 29" descr="MM900254501[1]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40425" y="5661025"/>
            <a:ext cx="592138" cy="592138"/>
          </a:xfrm>
          <a:prstGeom prst="rect">
            <a:avLst/>
          </a:prstGeom>
          <a:noFill/>
        </p:spPr>
      </p:pic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5508625" y="3429000"/>
            <a:ext cx="142875" cy="431800"/>
          </a:xfrm>
          <a:prstGeom prst="up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 rot="1669910">
            <a:off x="6562725" y="3806825"/>
            <a:ext cx="169863" cy="431800"/>
          </a:xfrm>
          <a:prstGeom prst="upArrow">
            <a:avLst>
              <a:gd name="adj1" fmla="val 50000"/>
              <a:gd name="adj2" fmla="val 63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0" name="AutoShape 32"/>
          <p:cNvSpPr>
            <a:spLocks noChangeArrowheads="1"/>
          </p:cNvSpPr>
          <p:nvPr/>
        </p:nvSpPr>
        <p:spPr bwMode="auto">
          <a:xfrm rot="-2959248">
            <a:off x="4949031" y="3912394"/>
            <a:ext cx="147638" cy="469900"/>
          </a:xfrm>
          <a:prstGeom prst="upArrow">
            <a:avLst>
              <a:gd name="adj1" fmla="val 50000"/>
              <a:gd name="adj2" fmla="val 795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1" name="AutoShape 33"/>
          <p:cNvSpPr>
            <a:spLocks noChangeArrowheads="1"/>
          </p:cNvSpPr>
          <p:nvPr/>
        </p:nvSpPr>
        <p:spPr bwMode="auto">
          <a:xfrm rot="10800000">
            <a:off x="5507038" y="5589588"/>
            <a:ext cx="144462" cy="576262"/>
          </a:xfrm>
          <a:prstGeom prst="upArrow">
            <a:avLst>
              <a:gd name="adj1" fmla="val 50000"/>
              <a:gd name="adj2" fmla="val 9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 rot="4890664">
            <a:off x="6877844" y="4152106"/>
            <a:ext cx="215900" cy="515938"/>
          </a:xfrm>
          <a:prstGeom prst="upArrow">
            <a:avLst>
              <a:gd name="adj1" fmla="val 50000"/>
              <a:gd name="adj2" fmla="val 597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 rot="8143275">
            <a:off x="6746875" y="5189538"/>
            <a:ext cx="185738" cy="541337"/>
          </a:xfrm>
          <a:prstGeom prst="upArrow">
            <a:avLst>
              <a:gd name="adj1" fmla="val 50000"/>
              <a:gd name="adj2" fmla="val 72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 rot="15279753">
            <a:off x="4475957" y="5169694"/>
            <a:ext cx="179387" cy="441325"/>
          </a:xfrm>
          <a:prstGeom prst="upArrow">
            <a:avLst>
              <a:gd name="adj1" fmla="val 50000"/>
              <a:gd name="adj2" fmla="val 61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5" name="AutoShape 37"/>
          <p:cNvSpPr>
            <a:spLocks noChangeArrowheads="1"/>
          </p:cNvSpPr>
          <p:nvPr/>
        </p:nvSpPr>
        <p:spPr bwMode="auto">
          <a:xfrm rot="16048491">
            <a:off x="4788694" y="4545807"/>
            <a:ext cx="179387" cy="323850"/>
          </a:xfrm>
          <a:prstGeom prst="upArrow">
            <a:avLst>
              <a:gd name="adj1" fmla="val 50000"/>
              <a:gd name="adj2" fmla="val 451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6" name="AutoShape 38"/>
          <p:cNvSpPr>
            <a:spLocks noChangeArrowheads="1"/>
          </p:cNvSpPr>
          <p:nvPr/>
        </p:nvSpPr>
        <p:spPr bwMode="auto">
          <a:xfrm rot="2967994">
            <a:off x="2372520" y="1164431"/>
            <a:ext cx="163512" cy="371475"/>
          </a:xfrm>
          <a:prstGeom prst="upArrow">
            <a:avLst>
              <a:gd name="adj1" fmla="val 50000"/>
              <a:gd name="adj2" fmla="val 56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7" name="AutoShape 39"/>
          <p:cNvSpPr>
            <a:spLocks noChangeArrowheads="1"/>
          </p:cNvSpPr>
          <p:nvPr/>
        </p:nvSpPr>
        <p:spPr bwMode="auto">
          <a:xfrm rot="7652357">
            <a:off x="2663825" y="2097088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8" name="AutoShape 40"/>
          <p:cNvSpPr>
            <a:spLocks noChangeArrowheads="1"/>
          </p:cNvSpPr>
          <p:nvPr/>
        </p:nvSpPr>
        <p:spPr bwMode="auto">
          <a:xfrm rot="13736434">
            <a:off x="939801" y="2420937"/>
            <a:ext cx="171450" cy="415925"/>
          </a:xfrm>
          <a:prstGeom prst="upArrow">
            <a:avLst>
              <a:gd name="adj1" fmla="val 50000"/>
              <a:gd name="adj2" fmla="val 60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9" name="AutoShape 41"/>
          <p:cNvSpPr>
            <a:spLocks noChangeArrowheads="1"/>
          </p:cNvSpPr>
          <p:nvPr/>
        </p:nvSpPr>
        <p:spPr bwMode="auto">
          <a:xfrm rot="19237537">
            <a:off x="1476375" y="1052513"/>
            <a:ext cx="165100" cy="504825"/>
          </a:xfrm>
          <a:prstGeom prst="upArrow">
            <a:avLst>
              <a:gd name="adj1" fmla="val 50000"/>
              <a:gd name="adj2" fmla="val 764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629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 проекту </a:t>
            </a:r>
            <a:r>
              <a:rPr lang="uk-UA" dirty="0" smtClean="0"/>
              <a:t>« Інформатизація  освіти Васильківщини на 2011 – 2015 роки» 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08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uk-UA" dirty="0" smtClean="0"/>
              <a:t>- комплексна інтеграція навчальних закладів Васильківського району в світову інформаційну систему;</a:t>
            </a:r>
            <a:endParaRPr lang="ru-RU" dirty="0" smtClean="0"/>
          </a:p>
          <a:p>
            <a:r>
              <a:rPr lang="uk-UA" dirty="0" smtClean="0"/>
              <a:t>- формування інформаційної культури учнів та педагогічних працівників, забезпечення їх інформаційних потреб;</a:t>
            </a:r>
            <a:endParaRPr lang="ru-RU" dirty="0" smtClean="0"/>
          </a:p>
          <a:p>
            <a:r>
              <a:rPr lang="uk-UA" dirty="0" smtClean="0"/>
              <a:t>- інтенсифікація навчання і виховання за рахунок використання інформаційно-комунікаційних технологій;</a:t>
            </a:r>
            <a:endParaRPr lang="ru-RU" dirty="0" smtClean="0"/>
          </a:p>
          <a:p>
            <a:r>
              <a:rPr lang="uk-UA" dirty="0" smtClean="0"/>
              <a:t>- удосконалення інформаційно-методичного забезпечення навчально-виховного процесу через забезпечення доступу до електронних ресурсів, порталів, бібліотек;</a:t>
            </a:r>
            <a:endParaRPr lang="ru-RU" dirty="0" smtClean="0"/>
          </a:p>
          <a:p>
            <a:r>
              <a:rPr lang="uk-UA" dirty="0" smtClean="0"/>
              <a:t>- подальша оптимізація освітнього менеджменту на основі використання  сучасних інформаційних технологій в управлінській діяльності та навчально-виховному процесі;</a:t>
            </a:r>
            <a:endParaRPr lang="ru-RU" dirty="0" smtClean="0"/>
          </a:p>
          <a:p>
            <a:r>
              <a:rPr lang="uk-UA" b="1" dirty="0" smtClean="0"/>
              <a:t>-</a:t>
            </a:r>
            <a:r>
              <a:rPr lang="uk-UA" dirty="0" smtClean="0"/>
              <a:t> забезпечення інформатизації бібліографічної роботи.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819400" cy="1143000"/>
          </a:xfrm>
        </p:spPr>
        <p:txBody>
          <a:bodyPr/>
          <a:lstStyle/>
          <a:p>
            <a:r>
              <a:rPr lang="uk-UA" dirty="0" smtClean="0"/>
              <a:t>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smtClean="0"/>
              <a:t>комп’ютеризація закладів (оновлення існуючого парку комп’ютерної техніки, придбання мультимедійних комплексів, інтерактивних </a:t>
            </a:r>
            <a:r>
              <a:rPr lang="uk-UA" dirty="0" err="1" smtClean="0"/>
              <a:t>дошок</a:t>
            </a:r>
            <a:r>
              <a:rPr lang="uk-UA" dirty="0" smtClean="0"/>
              <a:t>);</a:t>
            </a:r>
            <a:endParaRPr lang="ru-RU" dirty="0" smtClean="0"/>
          </a:p>
          <a:p>
            <a:pPr lvl="0"/>
            <a:r>
              <a:rPr lang="uk-UA" dirty="0" smtClean="0"/>
              <a:t>поповнення </a:t>
            </a:r>
            <a:r>
              <a:rPr lang="uk-UA" dirty="0" err="1" smtClean="0"/>
              <a:t>медіатек</a:t>
            </a:r>
            <a:r>
              <a:rPr lang="uk-UA" dirty="0" smtClean="0"/>
              <a:t> районного методичного кабінету та навчальних  закладів навчальними комп’ютерними програмами та педагогічними електронними програмними засобами;</a:t>
            </a:r>
            <a:endParaRPr lang="ru-RU" dirty="0" smtClean="0"/>
          </a:p>
          <a:p>
            <a:pPr lvl="0"/>
            <a:r>
              <a:rPr lang="uk-UA" dirty="0" smtClean="0"/>
              <a:t>покращення доступу  закладів до швидкісного Інтернету та забезпечення можливості повноцінної роботи в ньому через оптимальний підбір регіональних провайдерів;</a:t>
            </a:r>
            <a:endParaRPr lang="ru-RU" dirty="0" smtClean="0"/>
          </a:p>
          <a:p>
            <a:pPr lvl="0"/>
            <a:r>
              <a:rPr lang="uk-UA" dirty="0" smtClean="0"/>
              <a:t>удосконалення системи управління закладами освіти шляхом застосування інформаційно-комунікаційних технологій (ІКТ) у навчально-виховному процесі;</a:t>
            </a:r>
            <a:endParaRPr lang="ru-RU" dirty="0" smtClean="0"/>
          </a:p>
          <a:p>
            <a:pPr lvl="0"/>
            <a:r>
              <a:rPr lang="uk-UA" dirty="0" smtClean="0"/>
              <a:t>залучення керівників закладів та педагогічних працівників до роботи мережевих спільнотах з використанням інформаційних технологій;</a:t>
            </a:r>
            <a:endParaRPr lang="ru-RU" dirty="0" smtClean="0"/>
          </a:p>
          <a:p>
            <a:pPr lvl="0"/>
            <a:r>
              <a:rPr lang="uk-UA" dirty="0" smtClean="0"/>
              <a:t>підвищення кваліфікації керівників закладів та педагогічних працівників з використанням </a:t>
            </a:r>
            <a:r>
              <a:rPr lang="uk-UA" dirty="0" err="1" smtClean="0"/>
              <a:t>Інтернет-технологій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створення електронних освітніх ресурсів та </a:t>
            </a:r>
            <a:r>
              <a:rPr lang="uk-UA" dirty="0" err="1" smtClean="0"/>
              <a:t>медіапродуктів</a:t>
            </a:r>
            <a:r>
              <a:rPr lang="uk-UA" dirty="0" smtClean="0"/>
              <a:t>  для системи дистанційного навчання обдарованих учнів та учнів з особливими освітніми потребами, роботи освітніх округів та здійснення профільного навчання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Здійснення </a:t>
            </a:r>
            <a:r>
              <a:rPr lang="uk-UA" sz="2800" b="1" dirty="0" smtClean="0"/>
              <a:t>моніторингу стану інформатизації закладів освіти Васильківського району за системою критеріїв: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dirty="0" smtClean="0"/>
              <a:t>рівень </a:t>
            </a:r>
            <a:r>
              <a:rPr lang="uk-UA" dirty="0" smtClean="0"/>
              <a:t>комп’ютеризації ЗНЗ;</a:t>
            </a:r>
            <a:endParaRPr lang="ru-RU" dirty="0" smtClean="0"/>
          </a:p>
          <a:p>
            <a:pPr lvl="0"/>
            <a:r>
              <a:rPr lang="uk-UA" dirty="0" smtClean="0"/>
              <a:t>рівень використання ІКТ у навчально-виховному процесі;</a:t>
            </a:r>
            <a:endParaRPr lang="ru-RU" dirty="0" smtClean="0"/>
          </a:p>
          <a:p>
            <a:pPr lvl="0"/>
            <a:r>
              <a:rPr lang="uk-UA" dirty="0" smtClean="0"/>
              <a:t>рівень використання ІКТ в управлінській діяльності;</a:t>
            </a:r>
            <a:endParaRPr lang="ru-RU" dirty="0" smtClean="0"/>
          </a:p>
          <a:p>
            <a:pPr lvl="0"/>
            <a:r>
              <a:rPr lang="uk-UA" dirty="0" smtClean="0"/>
              <a:t>рівень використання ІКТ в діяльності бібліотеки;</a:t>
            </a:r>
            <a:endParaRPr lang="ru-RU" dirty="0" smtClean="0"/>
          </a:p>
          <a:p>
            <a:pPr lvl="0"/>
            <a:r>
              <a:rPr lang="uk-UA" dirty="0" smtClean="0"/>
              <a:t>рівень використання ІКТ у роботі психологічної служби;</a:t>
            </a:r>
            <a:endParaRPr lang="ru-RU" dirty="0" smtClean="0"/>
          </a:p>
          <a:p>
            <a:pPr lvl="0"/>
            <a:r>
              <a:rPr lang="uk-UA" dirty="0" smtClean="0"/>
              <a:t>рівень готовності працівників ЗНЗ до роботи у мережевих спільнотах;</a:t>
            </a:r>
            <a:endParaRPr lang="ru-RU" dirty="0" smtClean="0"/>
          </a:p>
          <a:p>
            <a:pPr lvl="0"/>
            <a:r>
              <a:rPr lang="uk-UA" dirty="0" smtClean="0"/>
              <a:t>рівень готовності працівників ЗНЗ до створення електронних освітніх ресурсів та </a:t>
            </a:r>
            <a:r>
              <a:rPr lang="uk-UA" dirty="0" err="1" smtClean="0"/>
              <a:t>медіапродуктів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рівень використання </a:t>
            </a:r>
            <a:r>
              <a:rPr lang="uk-UA" dirty="0" err="1" smtClean="0"/>
              <a:t>Інтернет-технологій</a:t>
            </a:r>
            <a:r>
              <a:rPr lang="uk-UA" dirty="0" smtClean="0"/>
              <a:t> дистанційного навчання.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4000" b="1" dirty="0" smtClean="0"/>
              <a:t>Комп’ютеризація  навчально-виховного процесу: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uk-UA" sz="2600" dirty="0" smtClean="0"/>
              <a:t>оновлення </a:t>
            </a:r>
            <a:r>
              <a:rPr lang="uk-UA" sz="2600" dirty="0" smtClean="0"/>
              <a:t>навчальних комп’ютерних комплексів  та поповнення  навчальних кабінетів комп’ютерною технікою;</a:t>
            </a:r>
            <a:endParaRPr lang="ru-RU" sz="2600" dirty="0" smtClean="0"/>
          </a:p>
          <a:p>
            <a:pPr lvl="1"/>
            <a:r>
              <a:rPr lang="uk-UA" sz="2600" dirty="0" smtClean="0"/>
              <a:t> </a:t>
            </a:r>
            <a:r>
              <a:rPr lang="uk-UA" sz="2600" dirty="0" smtClean="0"/>
              <a:t>обладнання </a:t>
            </a:r>
            <a:r>
              <a:rPr lang="uk-UA" sz="2600" dirty="0" smtClean="0"/>
              <a:t>комп’ютерною технікою  методичних кабінетів шкіл</a:t>
            </a:r>
            <a:endParaRPr lang="ru-RU" sz="2600" dirty="0" smtClean="0"/>
          </a:p>
          <a:p>
            <a:r>
              <a:rPr lang="uk-UA" dirty="0" smtClean="0"/>
              <a:t>    </a:t>
            </a:r>
            <a:r>
              <a:rPr lang="uk-UA" dirty="0" smtClean="0"/>
              <a:t> </a:t>
            </a:r>
            <a:r>
              <a:rPr lang="uk-UA" dirty="0" smtClean="0"/>
              <a:t>придбання мультимедійних та інтерактивних засобів </a:t>
            </a:r>
            <a:r>
              <a:rPr lang="uk-UA" dirty="0" smtClean="0"/>
              <a:t>  </a:t>
            </a:r>
          </a:p>
          <a:p>
            <a:r>
              <a:rPr lang="uk-UA" dirty="0" smtClean="0"/>
              <a:t> </a:t>
            </a:r>
            <a:r>
              <a:rPr lang="uk-UA" dirty="0" smtClean="0"/>
              <a:t>    навчання</a:t>
            </a:r>
            <a:r>
              <a:rPr lang="uk-UA" dirty="0" smtClean="0"/>
              <a:t>;</a:t>
            </a:r>
            <a:endParaRPr lang="ru-RU" dirty="0" smtClean="0"/>
          </a:p>
          <a:p>
            <a:pPr lvl="1"/>
            <a:r>
              <a:rPr lang="uk-UA" sz="2600" dirty="0" smtClean="0"/>
              <a:t> </a:t>
            </a:r>
            <a:r>
              <a:rPr lang="uk-UA" sz="2600" dirty="0" smtClean="0"/>
              <a:t>придбання </a:t>
            </a:r>
            <a:r>
              <a:rPr lang="uk-UA" sz="2600" dirty="0" smtClean="0"/>
              <a:t>електронних підручників, навчальних програм з різних  предметів,  довідників, електронних засобів контролю знань учнів для   поповнення   </a:t>
            </a:r>
            <a:r>
              <a:rPr lang="uk-UA" sz="2600" dirty="0" err="1" smtClean="0"/>
              <a:t>медіатек</a:t>
            </a:r>
            <a:r>
              <a:rPr lang="uk-UA" sz="2600" dirty="0" smtClean="0"/>
              <a:t>.</a:t>
            </a:r>
            <a:endParaRPr lang="ru-RU" sz="26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Інформатизація навчально-виховного </a:t>
            </a:r>
            <a:r>
              <a:rPr lang="uk-UA" b="1" dirty="0" smtClean="0"/>
              <a:t>процесу: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uk-UA" dirty="0" smtClean="0"/>
              <a:t>розроблення нового та використання існуючого програмного забезпечення для досягнення високих результатів у навчанні та вихованні;</a:t>
            </a:r>
            <a:endParaRPr lang="ru-RU" dirty="0" smtClean="0"/>
          </a:p>
          <a:p>
            <a:pPr lvl="1"/>
            <a:r>
              <a:rPr lang="uk-UA" dirty="0" smtClean="0"/>
              <a:t> запровадження дистанційного навчання та тестування учнів і педагогічних працівників;</a:t>
            </a:r>
            <a:endParaRPr lang="ru-RU" dirty="0" smtClean="0"/>
          </a:p>
          <a:p>
            <a:pPr lvl="1"/>
            <a:r>
              <a:rPr lang="uk-UA" dirty="0" smtClean="0"/>
              <a:t>проведення </a:t>
            </a:r>
            <a:r>
              <a:rPr lang="uk-UA" dirty="0" err="1" smtClean="0"/>
              <a:t>Інтернет-уроків</a:t>
            </a:r>
            <a:r>
              <a:rPr lang="uk-UA" dirty="0" smtClean="0"/>
              <a:t>, конференцій, семінарів, </a:t>
            </a:r>
            <a:r>
              <a:rPr lang="uk-UA" dirty="0" err="1" smtClean="0"/>
              <a:t>вебінарів</a:t>
            </a:r>
            <a:r>
              <a:rPr lang="uk-UA" dirty="0" smtClean="0"/>
              <a:t> та круглих столів;</a:t>
            </a:r>
            <a:endParaRPr lang="ru-RU" dirty="0" smtClean="0"/>
          </a:p>
          <a:p>
            <a:r>
              <a:rPr lang="uk-UA" sz="2400" dirty="0" smtClean="0"/>
              <a:t> </a:t>
            </a:r>
            <a:r>
              <a:rPr lang="uk-UA" sz="2400" dirty="0" smtClean="0"/>
              <a:t>    створення </a:t>
            </a:r>
            <a:r>
              <a:rPr lang="uk-UA" sz="2400" dirty="0" smtClean="0"/>
              <a:t>і підтримка функціонування електронної </a:t>
            </a:r>
            <a:r>
              <a:rPr lang="uk-UA" sz="2400" dirty="0" smtClean="0"/>
              <a:t>   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    бібліотеки</a:t>
            </a:r>
            <a:r>
              <a:rPr lang="uk-UA" sz="2400" dirty="0" smtClean="0"/>
              <a:t>, сайтів педагогів та навчальних закладів, </a:t>
            </a:r>
            <a:endParaRPr lang="uk-UA" sz="2400" dirty="0" smtClean="0"/>
          </a:p>
          <a:p>
            <a:r>
              <a:rPr lang="uk-UA" sz="2400" dirty="0" smtClean="0"/>
              <a:t> </a:t>
            </a:r>
            <a:r>
              <a:rPr lang="uk-UA" sz="2400" dirty="0" smtClean="0"/>
              <a:t>     мережевих </a:t>
            </a:r>
            <a:r>
              <a:rPr lang="uk-UA" sz="2400" dirty="0" smtClean="0"/>
              <a:t>освітніх спільнот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Підвищення ефективності управління освітою: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2800" dirty="0" smtClean="0"/>
              <a:t>подальше </a:t>
            </a:r>
            <a:r>
              <a:rPr lang="uk-UA" sz="2800" dirty="0" smtClean="0"/>
              <a:t>використання сучасних інформаційних технологій управління у  навчальних закладах, районній  структурі управління освітою;</a:t>
            </a:r>
            <a:endParaRPr lang="ru-RU" sz="2000" dirty="0" smtClean="0"/>
          </a:p>
          <a:p>
            <a:r>
              <a:rPr lang="uk-UA" sz="2800" dirty="0" smtClean="0"/>
              <a:t> </a:t>
            </a:r>
            <a:r>
              <a:rPr lang="uk-UA" sz="2800" dirty="0" smtClean="0"/>
              <a:t>запровадження єдиного програмного комплексу автоматизованого ведення статистичної інформації про заклади освіти району всіх типів з використанням клієнт-серверних технологій для мобілізації обміну інформацією між різними функціональними управлінськими рівнями, забезпечення технічного захисту інформації;</a:t>
            </a:r>
            <a:endParaRPr lang="ru-RU" sz="2000" dirty="0" smtClean="0"/>
          </a:p>
          <a:p>
            <a:r>
              <a:rPr lang="uk-UA" sz="2800" dirty="0" smtClean="0"/>
              <a:t> </a:t>
            </a:r>
            <a:r>
              <a:rPr lang="uk-UA" sz="2800" dirty="0" smtClean="0"/>
              <a:t>проведення </a:t>
            </a:r>
            <a:r>
              <a:rPr lang="uk-UA" sz="2800" dirty="0" smtClean="0"/>
              <a:t>оперативного, ситуаційного та постійного управлінського аналізу на основі інформації, отриманої в результаті функціонування єдиного програмного комплексу;</a:t>
            </a:r>
            <a:endParaRPr lang="ru-RU" sz="2000" dirty="0" smtClean="0"/>
          </a:p>
          <a:p>
            <a:r>
              <a:rPr lang="uk-UA" sz="2900" dirty="0" smtClean="0"/>
              <a:t>формування </a:t>
            </a:r>
            <a:r>
              <a:rPr lang="uk-UA" sz="2900" dirty="0" smtClean="0"/>
              <a:t>звітності через комп’ютерну мережу за проектом «КУРС Школа» і «КУРС ДНЗ»; </a:t>
            </a:r>
            <a:endParaRPr lang="ru-RU" sz="2900" dirty="0" smtClean="0"/>
          </a:p>
          <a:p>
            <a:r>
              <a:rPr lang="uk-UA" sz="2900" dirty="0" smtClean="0"/>
              <a:t>прийняття </a:t>
            </a:r>
            <a:r>
              <a:rPr lang="uk-UA" sz="2900" dirty="0" smtClean="0"/>
              <a:t>управлінських рішень на основі аналізу функціонування освітньої галузі в районі з використанням інформації, отриманої в електронному вигляді;</a:t>
            </a:r>
            <a:endParaRPr lang="ru-RU" sz="2900" dirty="0" smtClean="0"/>
          </a:p>
          <a:p>
            <a:r>
              <a:rPr lang="uk-UA" sz="2900" dirty="0" smtClean="0"/>
              <a:t>ведення електронних журналів і щоденників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Навчання інформаційним та комунікаційним технологіям педагогічних працівників закладів освіти: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Проведення семінарів, </a:t>
            </a:r>
            <a:r>
              <a:rPr lang="uk-UA" dirty="0" err="1" smtClean="0"/>
              <a:t>вебінарів</a:t>
            </a:r>
            <a:r>
              <a:rPr lang="uk-UA" dirty="0" smtClean="0"/>
              <a:t>, тренінгів, майстер-класів, круглих столів, конференцій для працівників закладів та установ освіти району з питань використання ІКТ;</a:t>
            </a:r>
            <a:endParaRPr lang="ru-RU" dirty="0" smtClean="0"/>
          </a:p>
          <a:p>
            <a:r>
              <a:rPr lang="uk-UA" dirty="0" smtClean="0"/>
              <a:t>Використання </a:t>
            </a:r>
            <a:r>
              <a:rPr lang="uk-UA" dirty="0" err="1" smtClean="0"/>
              <a:t>Інтернет-форумів</a:t>
            </a:r>
            <a:r>
              <a:rPr lang="uk-UA" dirty="0" smtClean="0"/>
              <a:t>, дистанційного навчання на базі районного методичного кабінету  та загальноосвітніх навчальних закладів;</a:t>
            </a:r>
            <a:endParaRPr lang="ru-RU" dirty="0" smtClean="0"/>
          </a:p>
          <a:p>
            <a:r>
              <a:rPr lang="uk-UA" dirty="0" smtClean="0"/>
              <a:t>Підвищення </a:t>
            </a:r>
            <a:r>
              <a:rPr lang="uk-UA" dirty="0" smtClean="0"/>
              <a:t>кваліфікації педагогічних працівників за програмами «Основи інформаційно-комунікаційних технологій», «</a:t>
            </a:r>
            <a:r>
              <a:rPr lang="ru-RU" dirty="0" err="1" smtClean="0"/>
              <a:t>Intel</a:t>
            </a:r>
            <a:r>
              <a:rPr lang="uk-UA" dirty="0" smtClean="0"/>
              <a:t>® Навчання для майбутнього» «Проектна діяльність в інформаційно-освітньому середовищі ХХІ століття» (</a:t>
            </a:r>
            <a:r>
              <a:rPr lang="en-US" dirty="0" smtClean="0"/>
              <a:t>v</a:t>
            </a:r>
            <a:r>
              <a:rPr lang="uk-UA" dirty="0" smtClean="0"/>
              <a:t>.10.2) , «Соціальні сервіси ВЕБ-2.0. у начально-виховному процесі», «Учителі в </a:t>
            </a:r>
            <a:r>
              <a:rPr lang="uk-UA" dirty="0" err="1" smtClean="0"/>
              <a:t>онлайні</a:t>
            </a:r>
            <a:r>
              <a:rPr lang="uk-UA" dirty="0" smtClean="0"/>
              <a:t>», «Медіа-освіта у навчально-виховному процесі» при Дніпропетровському обласному інституті післядипломної педагогічної освіти та на базі регіональних </a:t>
            </a:r>
            <a:r>
              <a:rPr lang="uk-UA" dirty="0" err="1" smtClean="0"/>
              <a:t>тренінгових</a:t>
            </a:r>
            <a:r>
              <a:rPr lang="uk-UA" dirty="0" smtClean="0"/>
              <a:t> центрів.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Науково </a:t>
            </a:r>
            <a:r>
              <a:rPr lang="uk-UA" dirty="0" smtClean="0"/>
              <a:t>- дослідницька,експериментальна діяльність загальноосвітніх навчальних закладів у обласному експерименті «Використання Інтернет та </a:t>
            </a:r>
            <a:r>
              <a:rPr lang="uk-UA" dirty="0" err="1" smtClean="0"/>
              <a:t>медіаосвітніх</a:t>
            </a:r>
            <a:r>
              <a:rPr lang="uk-UA" dirty="0" smtClean="0"/>
              <a:t> технологій у навчально-виховному процесі сучасної школи та їх вплив на становлення інноваційної особистості» Васильківська СЗШ №2 та </a:t>
            </a:r>
            <a:r>
              <a:rPr lang="uk-UA" dirty="0" err="1" smtClean="0"/>
              <a:t>Дубовиківська</a:t>
            </a:r>
            <a:r>
              <a:rPr lang="uk-UA" dirty="0" smtClean="0"/>
              <a:t> СЗШ.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Очікувані результати: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Забезпечити високий рівень комп’ютеризації закладів освіти Васильківського району.</a:t>
            </a:r>
            <a:endParaRPr lang="ru-RU" dirty="0" smtClean="0"/>
          </a:p>
          <a:p>
            <a:pPr lvl="0"/>
            <a:r>
              <a:rPr lang="uk-UA" dirty="0" smtClean="0"/>
              <a:t>Оптимізувати управлінську діяльність, бібліотечну справу, методичну роботу на основі сучасних інформаційно-комунікаційних технологій.</a:t>
            </a:r>
            <a:endParaRPr lang="ru-RU" dirty="0" smtClean="0"/>
          </a:p>
          <a:p>
            <a:pPr lvl="0"/>
            <a:r>
              <a:rPr lang="uk-UA" dirty="0" smtClean="0"/>
              <a:t>Забезпечити підвищення кваліфікації педагогічних працівників з використанням </a:t>
            </a:r>
            <a:r>
              <a:rPr lang="uk-UA" dirty="0" err="1" smtClean="0"/>
              <a:t>Інтернет-технологій</a:t>
            </a:r>
            <a:r>
              <a:rPr lang="uk-UA" dirty="0" smtClean="0"/>
              <a:t> та дистанційного навчання.</a:t>
            </a:r>
            <a:endParaRPr lang="ru-RU" dirty="0" smtClean="0"/>
          </a:p>
          <a:p>
            <a:pPr lvl="0"/>
            <a:r>
              <a:rPr lang="uk-UA" dirty="0" smtClean="0"/>
              <a:t>Поширювати науково-методичну інформацію, презентувати кращий досвід педагогів та закладів освіти через функціонування сайтів, </a:t>
            </a:r>
            <a:r>
              <a:rPr lang="uk-UA" dirty="0" err="1" smtClean="0"/>
              <a:t>блогів</a:t>
            </a:r>
            <a:r>
              <a:rPr lang="uk-UA" dirty="0" smtClean="0"/>
              <a:t> педагогічних працівників і навчальних закладів, мережевих спільнот.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743</Words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Інновації у створенні та функціонуванні інформаційно-освітнього середовища регіону </vt:lpstr>
      <vt:lpstr>Мета проекту « Інформатизація  освіти Васильківщини на 2011 – 2015 роки» :</vt:lpstr>
      <vt:lpstr>Завдання:</vt:lpstr>
      <vt:lpstr>    Здійснення моніторингу стану інформатизації закладів освіти Васильківського району за системою критеріїв: </vt:lpstr>
      <vt:lpstr>Комп’ютеризація  навчально-виховного процесу: </vt:lpstr>
      <vt:lpstr>Інформатизація навчально-виховного процесу:</vt:lpstr>
      <vt:lpstr>Підвищення ефективності управління освітою: </vt:lpstr>
      <vt:lpstr>Навчання інформаційним та комунікаційним технологіям педагогічних працівників закладів освіти: </vt:lpstr>
      <vt:lpstr>Очікувані результати:</vt:lpstr>
      <vt:lpstr>Слайд 10</vt:lpstr>
      <vt:lpstr>Новогригорівський НВК та Катеринівська НСЗШ –  призери обласного конкурсу сайтів  серед НСЗШ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Інформаційно-освітній простір як продукт медіатворчості</dc:title>
  <cp:lastModifiedBy>Admin</cp:lastModifiedBy>
  <cp:revision>32</cp:revision>
  <dcterms:modified xsi:type="dcterms:W3CDTF">2015-05-26T02:32:22Z</dcterms:modified>
</cp:coreProperties>
</file>