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4" r:id="rId3"/>
    <p:sldId id="296" r:id="rId4"/>
    <p:sldId id="263" r:id="rId5"/>
    <p:sldId id="298" r:id="rId6"/>
    <p:sldId id="313" r:id="rId7"/>
    <p:sldId id="316" r:id="rId8"/>
    <p:sldId id="305" r:id="rId9"/>
    <p:sldId id="314" r:id="rId10"/>
    <p:sldId id="310" r:id="rId11"/>
    <p:sldId id="259" r:id="rId12"/>
    <p:sldId id="312" r:id="rId13"/>
    <p:sldId id="311" r:id="rId14"/>
    <p:sldId id="286" r:id="rId15"/>
    <p:sldId id="267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993300"/>
    <a:srgbClr val="990000"/>
    <a:srgbClr val="FF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644" autoAdjust="0"/>
    <p:restoredTop sz="94660"/>
  </p:normalViewPr>
  <p:slideViewPr>
    <p:cSldViewPr>
      <p:cViewPr>
        <p:scale>
          <a:sx n="50" d="100"/>
          <a:sy n="50" d="100"/>
        </p:scale>
        <p:origin x="-5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56BD564-1BDE-46CA-99F1-24F0B380689C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D572AD3-7B80-4A0D-A57E-B9ADE8E59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9BC32-7760-4DEB-BF20-F3B285524C79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DD4D5-8B98-4154-BF25-CAE421B1C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91A99-6BD0-487F-8947-064812375892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8D3A7-F733-49EF-8045-87DE29465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A8B21-9473-460F-B61A-3E93192A3966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FEFDA-E28D-4CE3-A999-85E3CB673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68313" y="1556792"/>
            <a:ext cx="8208143" cy="49685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00838-CA2E-4934-8BFF-DC3FE63858FE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CB694-5BD3-4FFF-A751-395BB22316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13382-53E6-4742-BD40-5CAE79873C72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AAED3-32FB-436B-89DA-07227797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789A-1B7A-4425-9E6E-A1ED0464AB88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5D234-B805-4B43-B97E-A4BB2D715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CBAAC-C4CA-44A7-8973-98532275C9D4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28018-8289-466F-A176-89B1F8EA6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AD01-2F6E-408E-93F2-A26093594AAE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F633-D7AF-45F7-8393-A98121553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AB8F7-1F1F-4DE0-8B0E-7EB3933426ED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F7142-A171-4F8D-A160-12D25F567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519A3-5AC2-4752-B7CC-C717FB58A780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47B2D-C0D9-4FE3-8092-9AFE9BD40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EE07C-D94C-43A6-A3B1-63767E37CF66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E0752-A3A5-4107-ABF6-3E57EE732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36F66F7-7933-4FE9-8BDE-BB751988FD46}" type="datetimeFigureOut">
              <a:rPr lang="en-US"/>
              <a:pPr>
                <a:defRPr/>
              </a:pPr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FB401A-C401-4815-BBCB-54F3F9F5E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3.png"/><Relationship Id="rId9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3.bp.blogspot.com/-qQWAIX-td6o/VlSptOmbyqI/AAAAAAAAAEM/HkxpW4_kBws/s1600/QIP+Shot+-+Screen+285.p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2743200" y="609600"/>
            <a:ext cx="5715000" cy="5638800"/>
          </a:xfrm>
        </p:spPr>
        <p:txBody>
          <a:bodyPr/>
          <a:lstStyle/>
          <a:p>
            <a:pPr eaLnBrk="1" hangingPunct="1"/>
            <a:r>
              <a:rPr lang="ru-RU" sz="4000" b="1" dirty="0" err="1" smtClean="0">
                <a:solidFill>
                  <a:srgbClr val="CC3300"/>
                </a:solidFill>
              </a:rPr>
              <a:t>Готовн</a:t>
            </a:r>
            <a:r>
              <a:rPr lang="uk-UA" sz="4000" b="1" dirty="0" err="1" smtClean="0">
                <a:solidFill>
                  <a:srgbClr val="CC3300"/>
                </a:solidFill>
              </a:rPr>
              <a:t>ість</a:t>
            </a:r>
            <a:r>
              <a:rPr lang="uk-UA" sz="4000" b="1" dirty="0" smtClean="0">
                <a:solidFill>
                  <a:srgbClr val="CC3300"/>
                </a:solidFill>
              </a:rPr>
              <a:t> педагога до роботи в </a:t>
            </a:r>
            <a:r>
              <a:rPr lang="uk-UA" sz="4000" b="1" smtClean="0">
                <a:solidFill>
                  <a:srgbClr val="CC3300"/>
                </a:solidFill>
              </a:rPr>
              <a:t>нових умовах</a:t>
            </a:r>
            <a:endParaRPr lang="ru-RU" sz="4000" b="1" dirty="0" smtClean="0">
              <a:solidFill>
                <a:srgbClr val="CC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93" name="Picture 149"/>
          <p:cNvPicPr>
            <a:picLocks noChangeAspect="1" noChangeArrowheads="1"/>
          </p:cNvPicPr>
          <p:nvPr/>
        </p:nvPicPr>
        <p:blipFill>
          <a:blip r:embed="rId2" cstate="print"/>
          <a:srcRect l="61340" r="10250" b="25738"/>
          <a:stretch>
            <a:fillRect/>
          </a:stretch>
        </p:blipFill>
        <p:spPr bwMode="auto">
          <a:xfrm>
            <a:off x="5334000" y="304800"/>
            <a:ext cx="33528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4" name="Picture 2"/>
          <p:cNvPicPr>
            <a:picLocks noChangeAspect="1" noChangeArrowheads="1"/>
          </p:cNvPicPr>
          <p:nvPr/>
        </p:nvPicPr>
        <p:blipFill>
          <a:blip r:embed="rId3" cstate="print"/>
          <a:srcRect r="40979" b="11842"/>
          <a:stretch>
            <a:fillRect/>
          </a:stretch>
        </p:blipFill>
        <p:spPr bwMode="auto">
          <a:xfrm>
            <a:off x="762000" y="609599"/>
            <a:ext cx="388620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кутник 3"/>
          <p:cNvSpPr/>
          <p:nvPr/>
        </p:nvSpPr>
        <p:spPr>
          <a:xfrm>
            <a:off x="990600" y="3886200"/>
            <a:ext cx="4953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993300"/>
                </a:solidFill>
              </a:rPr>
              <a:t>Науково-практичний семінар «Сучасний </a:t>
            </a:r>
            <a:r>
              <a:rPr lang="uk-UA" sz="2800" b="1" i="1" dirty="0" err="1" smtClean="0">
                <a:solidFill>
                  <a:srgbClr val="993300"/>
                </a:solidFill>
              </a:rPr>
              <a:t>компетентнісний</a:t>
            </a:r>
            <a:r>
              <a:rPr lang="uk-UA" sz="2800" b="1" i="1" dirty="0" smtClean="0">
                <a:solidFill>
                  <a:srgbClr val="993300"/>
                </a:solidFill>
              </a:rPr>
              <a:t> урок. Яким йому бути?»</a:t>
            </a:r>
            <a:endParaRPr lang="ru-RU" sz="2800" b="1" i="1" dirty="0">
              <a:solidFill>
                <a:srgbClr val="9933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solidFill>
                  <a:srgbClr val="993300"/>
                </a:solidFill>
              </a:rPr>
              <a:t>              Творча група</a:t>
            </a:r>
            <a:br>
              <a:rPr lang="uk-UA" sz="4000" b="1" dirty="0" smtClean="0">
                <a:solidFill>
                  <a:srgbClr val="993300"/>
                </a:solidFill>
              </a:rPr>
            </a:br>
            <a:endParaRPr lang="ru-RU" sz="4000" b="1" dirty="0" smtClean="0">
              <a:solidFill>
                <a:srgbClr val="993300"/>
              </a:solidFill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362200" y="1066800"/>
            <a:ext cx="6324600" cy="5486400"/>
          </a:xfrm>
        </p:spPr>
        <p:txBody>
          <a:bodyPr/>
          <a:lstStyle/>
          <a:p>
            <a:pPr>
              <a:defRPr/>
            </a:pP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Удосконалення  уроку на засадах </a:t>
            </a:r>
            <a:r>
              <a:rPr lang="uk-UA" sz="4400" b="1" dirty="0" err="1" smtClean="0">
                <a:solidFill>
                  <a:schemeClr val="accent2">
                    <a:lumMod val="50000"/>
                  </a:schemeClr>
                </a:solidFill>
              </a:rPr>
              <a:t>компетентнісно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 орієнтованого та </a:t>
            </a:r>
            <a:r>
              <a:rPr lang="uk-UA" sz="4400" b="1" dirty="0" err="1" smtClean="0">
                <a:solidFill>
                  <a:schemeClr val="accent2">
                    <a:lumMod val="50000"/>
                  </a:schemeClr>
                </a:solidFill>
              </a:rPr>
              <a:t>діяльнісного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</a:rPr>
              <a:t> навчання в умовах інноваційного простору</a:t>
            </a:r>
            <a:endParaRPr lang="ru-RU" sz="4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/>
          <a:lstStyle/>
          <a:p>
            <a:pPr algn="l"/>
            <a:r>
              <a:rPr lang="uk-UA" dirty="0" smtClean="0"/>
              <a:t>Відкриті уроки вчителів </a:t>
            </a:r>
            <a:endParaRPr lang="ru-RU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524000"/>
            <a:ext cx="31200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048000"/>
            <a:ext cx="3200399" cy="179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Documents and Settings\User\Рабочий стол\WP_20180219_0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46482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User\Рабочий стол\WP_20180214_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28600"/>
            <a:ext cx="2133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25200" y="19805302"/>
            <a:ext cx="2743199" cy="4883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895600"/>
            <a:ext cx="2209801" cy="352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Documents and Settings\User\Рабочий стол\WP_20180201_007.jpg"/>
          <p:cNvPicPr/>
          <p:nvPr/>
        </p:nvPicPr>
        <p:blipFill>
          <a:blip r:embed="rId8" cstate="print"/>
          <a:srcRect b="36681"/>
          <a:stretch>
            <a:fillRect/>
          </a:stretch>
        </p:blipFill>
        <p:spPr bwMode="auto">
          <a:xfrm>
            <a:off x="4572000" y="1066800"/>
            <a:ext cx="1981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User\Рабочий стол\мій виступ\Попруга\Сертифікат Основа 24.10.201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8600"/>
            <a:ext cx="201707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Documents and Settings\User\Рабочий стол\мій виступ\Попруга\Кейс-технологія сертифікат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5105400"/>
            <a:ext cx="222377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533400" y="3505200"/>
          <a:ext cx="2743200" cy="2743200"/>
        </p:xfrm>
        <a:graphic>
          <a:graphicData uri="http://schemas.openxmlformats.org/presentationml/2006/ole">
            <p:oleObj spid="_x0000_s2049" name="PDF" r:id="rId5" imgW="0" imgH="0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505200" y="3581400"/>
          <a:ext cx="2743200" cy="2743200"/>
        </p:xfrm>
        <a:graphic>
          <a:graphicData uri="http://schemas.openxmlformats.org/presentationml/2006/ole">
            <p:oleObj spid="_x0000_s2051" name="PDF" r:id="rId6" imgW="0" imgH="0" progId="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6629400" y="228600"/>
          <a:ext cx="2181225" cy="2505075"/>
        </p:xfrm>
        <a:graphic>
          <a:graphicData uri="http://schemas.openxmlformats.org/presentationml/2006/ole">
            <p:oleObj spid="_x0000_s2052" name="PDF" r:id="rId7" imgW="0" imgH="0" progId="">
              <p:embed/>
            </p:oleObj>
          </a:graphicData>
        </a:graphic>
      </p:graphicFrame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6819900" y="2819400"/>
          <a:ext cx="2324100" cy="2324100"/>
        </p:xfrm>
        <a:graphic>
          <a:graphicData uri="http://schemas.openxmlformats.org/presentationml/2006/ole">
            <p:oleObj spid="_x0000_s2054" name="PDF" r:id="rId8" imgW="0" imgH="0" progId="">
              <p:embed/>
            </p:oleObj>
          </a:graphicData>
        </a:graphic>
      </p:graphicFrame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3505200" y="685800"/>
          <a:ext cx="2295525" cy="2743200"/>
        </p:xfrm>
        <a:graphic>
          <a:graphicData uri="http://schemas.openxmlformats.org/presentationml/2006/ole">
            <p:oleObj spid="_x0000_s2058" name="PDF" r:id="rId9" imgW="0" imgH="0" progId="">
              <p:embed/>
            </p:oleObj>
          </a:graphicData>
        </a:graphic>
      </p:graphicFrame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304800" y="381000"/>
          <a:ext cx="4010026" cy="2833688"/>
        </p:xfrm>
        <a:graphic>
          <a:graphicData uri="http://schemas.openxmlformats.org/presentationml/2006/ole">
            <p:oleObj spid="_x0000_s2060" name="PDF" r:id="rId10" imgW="0" imgH="0" progId="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Для доповіді\DSC_0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3429000"/>
            <a:ext cx="3625569" cy="3048000"/>
          </a:xfrm>
          <a:prstGeom prst="rect">
            <a:avLst/>
          </a:prstGeom>
          <a:noFill/>
        </p:spPr>
      </p:pic>
      <p:pic>
        <p:nvPicPr>
          <p:cNvPr id="4" name="Рисунок 3" descr="D:\Фото\Для доповіді\DSC_04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20040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Фото\Для доповіді\DSC_0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04800"/>
            <a:ext cx="304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Фото\Для доповіді\DSC_04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4572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7"/>
          <p:cNvSpPr>
            <a:spLocks noGrp="1"/>
          </p:cNvSpPr>
          <p:nvPr>
            <p:ph type="ctrTitle" idx="4294967295"/>
          </p:nvPr>
        </p:nvSpPr>
        <p:spPr>
          <a:xfrm>
            <a:off x="1691679" y="1628775"/>
            <a:ext cx="6980833" cy="3313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altLang="ru-RU" sz="5400" dirty="0" smtClean="0">
                <a:ln w="19050">
                  <a:solidFill>
                    <a:srgbClr val="C00000"/>
                  </a:solidFill>
                </a:ln>
                <a:blipFill>
                  <a:blip r:embed="rId2"/>
                  <a:stretch>
                    <a:fillRect/>
                  </a:stretch>
                </a:blipFill>
                <a:latin typeface="Arial" charset="0"/>
              </a:rPr>
              <a:t>Успішна школа-успішна держава.</a:t>
            </a:r>
            <a:endParaRPr lang="ru-RU" altLang="ru-RU" sz="5400" dirty="0" smtClean="0">
              <a:ln w="19050">
                <a:solidFill>
                  <a:srgbClr val="C00000"/>
                </a:solidFill>
              </a:ln>
              <a:blipFill>
                <a:blip r:embed="rId2"/>
                <a:stretch>
                  <a:fillRect/>
                </a:stretch>
              </a:blipFill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895600" y="228601"/>
            <a:ext cx="5943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Sylfaen" pitchFamily="18" charset="0"/>
              </a:rPr>
              <a:t>"</a:t>
            </a:r>
            <a:r>
              <a:rPr lang="ru-RU" sz="3200" dirty="0" smtClean="0">
                <a:latin typeface="Sylfaen" pitchFamily="18" charset="0"/>
              </a:rPr>
              <a:t>Я </a:t>
            </a:r>
            <a:r>
              <a:rPr lang="ru-RU" sz="3200" dirty="0" err="1" smtClean="0">
                <a:latin typeface="Sylfaen" pitchFamily="18" charset="0"/>
              </a:rPr>
              <a:t>вважаю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що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якісна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освіта</a:t>
            </a:r>
            <a:r>
              <a:rPr lang="ru-RU" sz="3200" dirty="0" smtClean="0">
                <a:latin typeface="Sylfaen" pitchFamily="18" charset="0"/>
              </a:rPr>
              <a:t> та </a:t>
            </a:r>
            <a:r>
              <a:rPr lang="ru-RU" sz="3200" dirty="0" err="1" smtClean="0">
                <a:latin typeface="Sylfaen" pitchFamily="18" charset="0"/>
              </a:rPr>
              <a:t>якісна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компетенція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дасть</a:t>
            </a:r>
            <a:r>
              <a:rPr lang="ru-RU" sz="3200" dirty="0" smtClean="0">
                <a:latin typeface="Sylfaen" pitchFamily="18" charset="0"/>
              </a:rPr>
              <a:t> нам </a:t>
            </a:r>
            <a:r>
              <a:rPr lang="ru-RU" sz="3200" dirty="0" err="1" smtClean="0">
                <a:latin typeface="Sylfaen" pitchFamily="18" charset="0"/>
              </a:rPr>
              <a:t>реальній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прорив</a:t>
            </a:r>
            <a:r>
              <a:rPr lang="ru-RU" sz="3200" dirty="0" smtClean="0">
                <a:latin typeface="Sylfaen" pitchFamily="18" charset="0"/>
              </a:rPr>
              <a:t>. </a:t>
            </a:r>
            <a:r>
              <a:rPr lang="ru-RU" sz="3200" dirty="0" err="1" smtClean="0">
                <a:latin typeface="Sylfaen" pitchFamily="18" charset="0"/>
              </a:rPr>
              <a:t>Інакше</a:t>
            </a:r>
            <a:r>
              <a:rPr lang="ru-RU" sz="3200" dirty="0" smtClean="0">
                <a:latin typeface="Sylfaen" pitchFamily="18" charset="0"/>
              </a:rPr>
              <a:t> ми </a:t>
            </a:r>
            <a:r>
              <a:rPr lang="ru-RU" sz="3200" dirty="0" err="1" smtClean="0">
                <a:latin typeface="Sylfaen" pitchFamily="18" charset="0"/>
              </a:rPr>
              <a:t>перетворимося</a:t>
            </a:r>
            <a:r>
              <a:rPr lang="ru-RU" sz="3200" dirty="0" smtClean="0">
                <a:latin typeface="Sylfaen" pitchFamily="18" charset="0"/>
              </a:rPr>
              <a:t> на "</a:t>
            </a:r>
            <a:r>
              <a:rPr lang="ru-RU" sz="3200" dirty="0" err="1" smtClean="0">
                <a:latin typeface="Sylfaen" pitchFamily="18" charset="0"/>
              </a:rPr>
              <a:t>лісопилку</a:t>
            </a:r>
            <a:r>
              <a:rPr lang="ru-RU" sz="3200" dirty="0" smtClean="0">
                <a:latin typeface="Sylfaen" pitchFamily="18" charset="0"/>
              </a:rPr>
              <a:t>": </a:t>
            </a:r>
            <a:r>
              <a:rPr lang="ru-RU" sz="3200" dirty="0" err="1" smtClean="0">
                <a:latin typeface="Sylfaen" pitchFamily="18" charset="0"/>
              </a:rPr>
              <a:t>виростили</a:t>
            </a:r>
            <a:r>
              <a:rPr lang="ru-RU" sz="3200" dirty="0" smtClean="0">
                <a:latin typeface="Sylfaen" pitchFamily="18" charset="0"/>
              </a:rPr>
              <a:t> дерево, </a:t>
            </a:r>
            <a:r>
              <a:rPr lang="ru-RU" sz="3200" dirty="0" err="1" smtClean="0">
                <a:latin typeface="Sylfaen" pitchFamily="18" charset="0"/>
              </a:rPr>
              <a:t>зрізали</a:t>
            </a:r>
            <a:r>
              <a:rPr lang="ru-RU" sz="3200" dirty="0" smtClean="0">
                <a:latin typeface="Sylfaen" pitchFamily="18" charset="0"/>
              </a:rPr>
              <a:t> та продали. Я б </a:t>
            </a:r>
            <a:r>
              <a:rPr lang="ru-RU" sz="3200" dirty="0" err="1" smtClean="0">
                <a:latin typeface="Sylfaen" pitchFamily="18" charset="0"/>
              </a:rPr>
              <a:t>хотів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щоб</a:t>
            </a:r>
            <a:r>
              <a:rPr lang="ru-RU" sz="3200" dirty="0" smtClean="0">
                <a:latin typeface="Sylfaen" pitchFamily="18" charset="0"/>
              </a:rPr>
              <a:t> ми </a:t>
            </a:r>
            <a:r>
              <a:rPr lang="ru-RU" sz="3200" dirty="0" err="1" smtClean="0">
                <a:latin typeface="Sylfaen" pitchFamily="18" charset="0"/>
              </a:rPr>
              <a:t>були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інноваційні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щоб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ми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робили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нові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проекти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щоб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ми</a:t>
            </a:r>
            <a:r>
              <a:rPr lang="ru-RU" sz="3200" dirty="0" smtClean="0">
                <a:latin typeface="Sylfaen" pitchFamily="18" charset="0"/>
              </a:rPr>
              <a:t> могли </a:t>
            </a:r>
            <a:r>
              <a:rPr lang="ru-RU" sz="3200" dirty="0" err="1" smtClean="0">
                <a:latin typeface="Sylfaen" pitchFamily="18" charset="0"/>
              </a:rPr>
              <a:t>займати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передові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позиції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і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уникати</a:t>
            </a:r>
            <a:r>
              <a:rPr lang="ru-RU" sz="3200" dirty="0" smtClean="0">
                <a:latin typeface="Sylfaen" pitchFamily="18" charset="0"/>
              </a:rPr>
              <a:t> тих </a:t>
            </a:r>
            <a:r>
              <a:rPr lang="ru-RU" sz="3200" dirty="0" err="1" smtClean="0">
                <a:latin typeface="Sylfaen" pitchFamily="18" charset="0"/>
              </a:rPr>
              <a:t>ризиків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які</a:t>
            </a:r>
            <a:r>
              <a:rPr lang="ru-RU" sz="3200" dirty="0" smtClean="0">
                <a:latin typeface="Sylfaen" pitchFamily="18" charset="0"/>
              </a:rPr>
              <a:t> у нас </a:t>
            </a:r>
            <a:r>
              <a:rPr lang="ru-RU" sz="3200" dirty="0" err="1" smtClean="0">
                <a:latin typeface="Sylfaen" pitchFamily="18" charset="0"/>
              </a:rPr>
              <a:t>сьогодні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є</a:t>
            </a:r>
            <a:r>
              <a:rPr lang="ru-RU" sz="3200" dirty="0" smtClean="0">
                <a:latin typeface="Sylfaen" pitchFamily="18" charset="0"/>
              </a:rPr>
              <a:t>, а </a:t>
            </a:r>
            <a:r>
              <a:rPr lang="ru-RU" sz="3200" dirty="0" err="1" smtClean="0">
                <a:latin typeface="Sylfaen" pitchFamily="18" charset="0"/>
              </a:rPr>
              <a:t>це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погіршення</a:t>
            </a:r>
            <a:r>
              <a:rPr lang="ru-RU" sz="3200" dirty="0" smtClean="0">
                <a:latin typeface="Sylfaen" pitchFamily="18" charset="0"/>
              </a:rPr>
              <a:t>, </a:t>
            </a:r>
            <a:r>
              <a:rPr lang="ru-RU" sz="3200" dirty="0" err="1" smtClean="0">
                <a:latin typeface="Sylfaen" pitchFamily="18" charset="0"/>
              </a:rPr>
              <a:t>зменшення</a:t>
            </a:r>
            <a:r>
              <a:rPr lang="ru-RU" sz="3200" dirty="0" smtClean="0">
                <a:latin typeface="Sylfaen" pitchFamily="18" charset="0"/>
              </a:rPr>
              <a:t> </a:t>
            </a:r>
            <a:r>
              <a:rPr lang="ru-RU" sz="3200" dirty="0" err="1" smtClean="0">
                <a:latin typeface="Sylfaen" pitchFamily="18" charset="0"/>
              </a:rPr>
              <a:t>тощо</a:t>
            </a:r>
            <a:r>
              <a:rPr lang="ru-RU" sz="3200" dirty="0" smtClean="0">
                <a:latin typeface="Sylfaen" pitchFamily="18" charset="0"/>
              </a:rPr>
              <a:t>»</a:t>
            </a:r>
            <a:endParaRPr lang="ru-RU" sz="3200" dirty="0"/>
          </a:p>
        </p:txBody>
      </p:sp>
      <p:pic>
        <p:nvPicPr>
          <p:cNvPr id="3" name="Рисунок 2" descr="https://lh3.googleusercontent.com/l_XnkJSeezVQqEsT6J5ntZNLkbL7fH_abtkWBXRmbmG0lhQL4_Lvij0VxqtdxSYkX6rq4A=s12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2590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кутник 3"/>
          <p:cNvSpPr/>
          <p:nvPr/>
        </p:nvSpPr>
        <p:spPr>
          <a:xfrm>
            <a:off x="0" y="25146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rgbClr val="990000"/>
                </a:solidFill>
              </a:rPr>
              <a:t>Прем</a:t>
            </a:r>
            <a:r>
              <a:rPr lang="ru-RU" dirty="0" smtClean="0"/>
              <a:t> ’</a:t>
            </a:r>
            <a:r>
              <a:rPr lang="uk-UA" b="1" dirty="0" err="1" smtClean="0">
                <a:solidFill>
                  <a:srgbClr val="990000"/>
                </a:solidFill>
              </a:rPr>
              <a:t>єр</a:t>
            </a:r>
            <a:r>
              <a:rPr lang="en-US" b="1" dirty="0" smtClean="0">
                <a:solidFill>
                  <a:srgbClr val="990000"/>
                </a:solidFill>
              </a:rPr>
              <a:t>-</a:t>
            </a:r>
            <a:r>
              <a:rPr lang="uk-UA" b="1" dirty="0" smtClean="0">
                <a:solidFill>
                  <a:srgbClr val="990000"/>
                </a:solidFill>
              </a:rPr>
              <a:t>міністр України </a:t>
            </a:r>
            <a:r>
              <a:rPr lang="ru-RU" b="1" dirty="0" err="1" smtClean="0">
                <a:solidFill>
                  <a:srgbClr val="990000"/>
                </a:solidFill>
              </a:rPr>
              <a:t>Володимир</a:t>
            </a:r>
            <a:r>
              <a:rPr lang="ru-RU" b="1" dirty="0" smtClean="0">
                <a:solidFill>
                  <a:srgbClr val="990000"/>
                </a:solidFill>
              </a:rPr>
              <a:t> </a:t>
            </a:r>
            <a:r>
              <a:rPr lang="ru-RU" b="1" dirty="0" err="1" smtClean="0">
                <a:solidFill>
                  <a:srgbClr val="990000"/>
                </a:solidFill>
              </a:rPr>
              <a:t>Гройсман</a:t>
            </a:r>
            <a:endParaRPr lang="ru-RU" b="1" dirty="0" smtClean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uk-UA" sz="2800" dirty="0" smtClean="0"/>
              <a:t>«Метою освіти є всебічний розвиток людини як особистості та найвищої цінності суспільства, її талантів, інтелектуальних, творчих і фізичних здібностей, формування цінностей і необхідних для успішної самореалізації </a:t>
            </a:r>
            <a:r>
              <a:rPr lang="uk-UA" sz="2800" dirty="0" err="1" smtClean="0"/>
              <a:t>компетентностей</a:t>
            </a:r>
            <a:r>
              <a:rPr lang="uk-UA" sz="2800" dirty="0" smtClean="0"/>
              <a:t>, виховання відповідальних громадян… збагачення на цій основі інтелектуального, економічного, творчого, культурного потенціалу Українського народу, підвищення освітнього           рівня громадян задля забезпечення сталого розвитку України та її європейського вибору». </a:t>
            </a:r>
            <a:endParaRPr lang="ru-RU" sz="2800" dirty="0" smtClean="0"/>
          </a:p>
          <a:p>
            <a:r>
              <a:rPr lang="uk-UA" sz="2800" i="1" dirty="0" smtClean="0"/>
              <a:t>Закон України «Про освіту» від 05 вересня 2017 року </a:t>
            </a:r>
            <a:r>
              <a:rPr lang="ru-RU" sz="2800" i="1" dirty="0" smtClean="0"/>
              <a:t> </a:t>
            </a:r>
            <a:r>
              <a:rPr lang="uk-UA" sz="2800" i="1" dirty="0" smtClean="0"/>
              <a:t>№ 2145-</a:t>
            </a:r>
            <a:r>
              <a:rPr lang="en-US" sz="2800" i="1" dirty="0" smtClean="0"/>
              <a:t>V</a:t>
            </a:r>
            <a:r>
              <a:rPr lang="uk-UA" sz="2800" i="1" dirty="0" smtClean="0"/>
              <a:t>ІІІ</a:t>
            </a:r>
            <a:r>
              <a:rPr lang="uk-UA" sz="2800" b="1" i="1" dirty="0" smtClean="0"/>
              <a:t> </a:t>
            </a:r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vypusknik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200400"/>
            <a:ext cx="27463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rgbClr val="CC3300"/>
                </a:solidFill>
              </a:rPr>
              <a:t>Випускник школи</a:t>
            </a:r>
            <a:endParaRPr lang="ru-RU" b="1" smtClean="0">
              <a:solidFill>
                <a:srgbClr val="CC3300"/>
              </a:solidFill>
            </a:endParaRPr>
          </a:p>
        </p:txBody>
      </p:sp>
      <p:sp>
        <p:nvSpPr>
          <p:cNvPr id="18435" name="Line 10"/>
          <p:cNvSpPr>
            <a:spLocks noChangeShapeType="1"/>
          </p:cNvSpPr>
          <p:nvPr/>
        </p:nvSpPr>
        <p:spPr bwMode="auto">
          <a:xfrm flipV="1">
            <a:off x="7086600" y="3429000"/>
            <a:ext cx="1066800" cy="7620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6" name="Line 11"/>
          <p:cNvSpPr>
            <a:spLocks noChangeShapeType="1"/>
          </p:cNvSpPr>
          <p:nvPr/>
        </p:nvSpPr>
        <p:spPr bwMode="auto">
          <a:xfrm flipH="1" flipV="1">
            <a:off x="3276600" y="3505200"/>
            <a:ext cx="1295400" cy="9144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Line 12"/>
          <p:cNvSpPr>
            <a:spLocks noChangeShapeType="1"/>
          </p:cNvSpPr>
          <p:nvPr/>
        </p:nvSpPr>
        <p:spPr bwMode="auto">
          <a:xfrm flipV="1">
            <a:off x="5715000" y="1600200"/>
            <a:ext cx="0" cy="12954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Text Box 13"/>
          <p:cNvSpPr txBox="1">
            <a:spLocks noChangeArrowheads="1"/>
          </p:cNvSpPr>
          <p:nvPr/>
        </p:nvSpPr>
        <p:spPr bwMode="auto">
          <a:xfrm>
            <a:off x="5013325" y="1103313"/>
            <a:ext cx="16208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CC3300"/>
                </a:solidFill>
              </a:rPr>
              <a:t>особистість</a:t>
            </a:r>
            <a:r>
              <a:rPr lang="ru-RU" b="1">
                <a:solidFill>
                  <a:srgbClr val="CC3300"/>
                </a:solidFill>
              </a:rPr>
              <a:t> </a:t>
            </a:r>
          </a:p>
        </p:txBody>
      </p:sp>
      <p:sp>
        <p:nvSpPr>
          <p:cNvPr id="18439" name="Text Box 14"/>
          <p:cNvSpPr txBox="1">
            <a:spLocks noChangeArrowheads="1"/>
          </p:cNvSpPr>
          <p:nvPr/>
        </p:nvSpPr>
        <p:spPr bwMode="auto">
          <a:xfrm>
            <a:off x="2422525" y="3160713"/>
            <a:ext cx="1387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CC3300"/>
                </a:solidFill>
              </a:rPr>
              <a:t>інноватор</a:t>
            </a:r>
            <a:r>
              <a:rPr lang="ru-RU"/>
              <a:t> </a:t>
            </a:r>
          </a:p>
        </p:txBody>
      </p:sp>
      <p:sp>
        <p:nvSpPr>
          <p:cNvPr id="18440" name="Text Box 15"/>
          <p:cNvSpPr txBox="1">
            <a:spLocks noChangeArrowheads="1"/>
          </p:cNvSpPr>
          <p:nvPr/>
        </p:nvSpPr>
        <p:spPr bwMode="auto">
          <a:xfrm>
            <a:off x="7832725" y="2932113"/>
            <a:ext cx="1081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solidFill>
                  <a:srgbClr val="CC3300"/>
                </a:solidFill>
              </a:rPr>
              <a:t>патріот</a:t>
            </a:r>
            <a:r>
              <a:rPr lang="ru-RU">
                <a:solidFill>
                  <a:srgbClr val="CC33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3300"/>
                </a:solidFill>
              </a:rPr>
              <a:t>Слово міністра</a:t>
            </a:r>
            <a:endParaRPr lang="ru-RU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362200" y="1219200"/>
            <a:ext cx="6324600" cy="4906963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"Ми прекрасно </a:t>
            </a:r>
            <a:r>
              <a:rPr lang="ru-RU" sz="2400" b="1" dirty="0" err="1" smtClean="0">
                <a:solidFill>
                  <a:srgbClr val="002060"/>
                </a:solidFill>
              </a:rPr>
              <a:t>розуміємо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</a:rPr>
              <a:t> б </a:t>
            </a:r>
            <a:r>
              <a:rPr lang="ru-RU" sz="2400" b="1" dirty="0" err="1" smtClean="0">
                <a:solidFill>
                  <a:srgbClr val="002060"/>
                </a:solidFill>
              </a:rPr>
              <a:t>чудові</a:t>
            </a:r>
            <a:r>
              <a:rPr lang="ru-RU" sz="2400" b="1" dirty="0" smtClean="0">
                <a:solidFill>
                  <a:srgbClr val="002060"/>
                </a:solidFill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</a:rPr>
              <a:t>були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виписані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закони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</a:rPr>
              <a:t> б </a:t>
            </a:r>
            <a:r>
              <a:rPr lang="ru-RU" sz="2400" b="1" dirty="0" err="1" smtClean="0">
                <a:solidFill>
                  <a:srgbClr val="002060"/>
                </a:solidFill>
              </a:rPr>
              <a:t>прекрасні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стандарти</a:t>
            </a:r>
            <a:r>
              <a:rPr lang="ru-RU" sz="2400" b="1" dirty="0" smtClean="0">
                <a:solidFill>
                  <a:srgbClr val="002060"/>
                </a:solidFill>
              </a:rPr>
              <a:t> ми не написали, як </a:t>
            </a:r>
            <a:r>
              <a:rPr lang="ru-RU" sz="2400" b="1" dirty="0" err="1" smtClean="0">
                <a:solidFill>
                  <a:srgbClr val="002060"/>
                </a:solidFill>
              </a:rPr>
              <a:t>би</a:t>
            </a:r>
            <a:r>
              <a:rPr lang="ru-RU" sz="2400" b="1" dirty="0" smtClean="0">
                <a:solidFill>
                  <a:srgbClr val="002060"/>
                </a:solidFill>
              </a:rPr>
              <a:t> ми не </a:t>
            </a:r>
            <a:r>
              <a:rPr lang="ru-RU" sz="2400" b="1" dirty="0" err="1" smtClean="0">
                <a:solidFill>
                  <a:srgbClr val="002060"/>
                </a:solidFill>
              </a:rPr>
              <a:t>оновили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зміст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освіти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якщо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не</a:t>
            </a:r>
            <a:r>
              <a:rPr lang="ru-RU" sz="2400" b="1" dirty="0" smtClean="0">
                <a:solidFill>
                  <a:srgbClr val="002060"/>
                </a:solidFill>
              </a:rPr>
              <a:t> буде </a:t>
            </a:r>
            <a:r>
              <a:rPr lang="ru-RU" sz="2400" b="1" dirty="0" err="1" smtClean="0">
                <a:solidFill>
                  <a:srgbClr val="002060"/>
                </a:solidFill>
              </a:rPr>
              <a:t>вмотивованого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вчителя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належним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рівнем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кваліфікації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який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мислить</a:t>
            </a:r>
            <a:r>
              <a:rPr lang="ru-RU" sz="2400" b="1" dirty="0" smtClean="0">
                <a:solidFill>
                  <a:srgbClr val="002060"/>
                </a:solidFill>
              </a:rPr>
              <a:t> не </a:t>
            </a:r>
            <a:r>
              <a:rPr lang="ru-RU" sz="2400" b="1" dirty="0" err="1" smtClean="0">
                <a:solidFill>
                  <a:srgbClr val="002060"/>
                </a:solidFill>
              </a:rPr>
              <a:t>старими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радянськими</a:t>
            </a:r>
            <a:r>
              <a:rPr lang="ru-RU" sz="2400" b="1" dirty="0" smtClean="0">
                <a:solidFill>
                  <a:srgbClr val="002060"/>
                </a:solidFill>
              </a:rPr>
              <a:t> штампами про </a:t>
            </a:r>
            <a:r>
              <a:rPr lang="ru-RU" sz="2400" b="1" dirty="0" err="1" smtClean="0">
                <a:solidFill>
                  <a:srgbClr val="002060"/>
                </a:solidFill>
              </a:rPr>
              <a:t>авторитарну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педагогіку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лише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трансляцією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знань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які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діти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мають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відтворити</a:t>
            </a:r>
            <a:r>
              <a:rPr lang="ru-RU" sz="2400" b="1" dirty="0" smtClean="0">
                <a:solidFill>
                  <a:srgbClr val="002060"/>
                </a:solidFill>
              </a:rPr>
              <a:t> на </a:t>
            </a:r>
            <a:r>
              <a:rPr lang="ru-RU" sz="2400" b="1" dirty="0" err="1" smtClean="0">
                <a:solidFill>
                  <a:srgbClr val="002060"/>
                </a:solidFill>
              </a:rPr>
              <a:t>екзаменах</a:t>
            </a:r>
            <a:r>
              <a:rPr lang="ru-RU" sz="2400" b="1" dirty="0" smtClean="0">
                <a:solidFill>
                  <a:srgbClr val="002060"/>
                </a:solidFill>
              </a:rPr>
              <a:t>, у нас не буде реального </a:t>
            </a:r>
            <a:r>
              <a:rPr lang="ru-RU" sz="2400" b="1" dirty="0" err="1" smtClean="0">
                <a:solidFill>
                  <a:srgbClr val="002060"/>
                </a:solidFill>
              </a:rPr>
              <a:t>формування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цих</a:t>
            </a:r>
            <a:r>
              <a:rPr lang="ru-RU" sz="2400" b="1" dirty="0" smtClean="0">
                <a:solidFill>
                  <a:srgbClr val="002060"/>
                </a:solidFill>
              </a:rPr>
              <a:t> компетентностей. Так </a:t>
            </a:r>
            <a:r>
              <a:rPr lang="ru-RU" sz="2400" b="1" dirty="0" err="1" smtClean="0">
                <a:solidFill>
                  <a:srgbClr val="002060"/>
                </a:solidFill>
              </a:rPr>
              <a:t>важливо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що</a:t>
            </a:r>
            <a:r>
              <a:rPr lang="ru-RU" sz="2400" b="1" dirty="0" smtClean="0">
                <a:solidFill>
                  <a:srgbClr val="002060"/>
                </a:solidFill>
              </a:rPr>
              <a:t> ми не </a:t>
            </a:r>
            <a:r>
              <a:rPr lang="ru-RU" sz="2400" b="1" dirty="0" err="1" smtClean="0">
                <a:solidFill>
                  <a:srgbClr val="002060"/>
                </a:solidFill>
              </a:rPr>
              <a:t>тільки</a:t>
            </a:r>
            <a:r>
              <a:rPr lang="ru-RU" sz="2400" b="1" dirty="0" smtClean="0">
                <a:solidFill>
                  <a:srgbClr val="002060"/>
                </a:solidFill>
              </a:rPr>
              <a:t> говоримо, а </a:t>
            </a:r>
            <a:r>
              <a:rPr lang="ru-RU" sz="2400" b="1" dirty="0" err="1" smtClean="0">
                <a:solidFill>
                  <a:srgbClr val="002060"/>
                </a:solidFill>
              </a:rPr>
              <a:t>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робимо</a:t>
            </a:r>
            <a:r>
              <a:rPr lang="ru-RU" sz="2400" b="1" dirty="0" smtClean="0">
                <a:solidFill>
                  <a:srgbClr val="002060"/>
                </a:solidFill>
              </a:rPr>
              <a:t>"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                                            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dirty="0"/>
          </a:p>
        </p:txBody>
      </p:sp>
      <p:pic>
        <p:nvPicPr>
          <p:cNvPr id="4" name="Picture 4" descr="300x200_ministr_liliya_grinevi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22860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кутник 4"/>
          <p:cNvSpPr/>
          <p:nvPr/>
        </p:nvSpPr>
        <p:spPr>
          <a:xfrm>
            <a:off x="0" y="2286000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990000"/>
                </a:solidFill>
              </a:rPr>
              <a:t>міністр</a:t>
            </a:r>
            <a:r>
              <a:rPr lang="ru-RU" b="1" dirty="0" smtClean="0">
                <a:solidFill>
                  <a:srgbClr val="990000"/>
                </a:solidFill>
              </a:rPr>
              <a:t>  </a:t>
            </a:r>
            <a:r>
              <a:rPr lang="ru-RU" b="1" dirty="0" err="1" smtClean="0">
                <a:solidFill>
                  <a:srgbClr val="990000"/>
                </a:solidFill>
              </a:rPr>
              <a:t>освіти</a:t>
            </a:r>
            <a:r>
              <a:rPr lang="ru-RU" b="1" dirty="0" smtClean="0">
                <a:solidFill>
                  <a:srgbClr val="990000"/>
                </a:solidFill>
              </a:rPr>
              <a:t> </a:t>
            </a:r>
            <a:r>
              <a:rPr lang="ru-RU" b="1" dirty="0" err="1" smtClean="0">
                <a:solidFill>
                  <a:srgbClr val="990000"/>
                </a:solidFill>
              </a:rPr>
              <a:t>і</a:t>
            </a:r>
            <a:r>
              <a:rPr lang="ru-RU" b="1" dirty="0" smtClean="0">
                <a:solidFill>
                  <a:srgbClr val="990000"/>
                </a:solidFill>
              </a:rPr>
              <a:t> науки </a:t>
            </a:r>
            <a:r>
              <a:rPr lang="ru-RU" b="1" dirty="0" err="1" smtClean="0">
                <a:solidFill>
                  <a:srgbClr val="990000"/>
                </a:solidFill>
              </a:rPr>
              <a:t>України</a:t>
            </a:r>
            <a:r>
              <a:rPr lang="en-US" b="1" dirty="0" smtClean="0">
                <a:solidFill>
                  <a:srgbClr val="990000"/>
                </a:solidFill>
              </a:rPr>
              <a:t>                                                                                             </a:t>
            </a:r>
            <a:r>
              <a:rPr lang="ru-RU" b="1" dirty="0" err="1" smtClean="0">
                <a:solidFill>
                  <a:srgbClr val="990000"/>
                </a:solidFill>
              </a:rPr>
              <a:t>Лілія</a:t>
            </a:r>
            <a:r>
              <a:rPr lang="ru-RU" b="1" dirty="0" smtClean="0">
                <a:solidFill>
                  <a:srgbClr val="990000"/>
                </a:solidFill>
              </a:rPr>
              <a:t> Гриневич</a:t>
            </a:r>
            <a:endParaRPr lang="ru-RU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295400"/>
            <a:ext cx="6400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uk-UA" sz="3600" b="1" i="1" dirty="0" err="1" smtClean="0"/>
              <a:t>“Вогонь</a:t>
            </a:r>
            <a:r>
              <a:rPr lang="uk-UA" sz="3600" b="1" i="1" dirty="0" smtClean="0"/>
              <a:t> не загорається сам по собі. Щоб він запалав, треба скласти багаття і роздути </a:t>
            </a:r>
            <a:r>
              <a:rPr lang="uk-UA" sz="3600" b="1" i="1" dirty="0" err="1" smtClean="0"/>
              <a:t>полум</a:t>
            </a:r>
            <a:r>
              <a:rPr lang="en-US" sz="3600" b="1" i="1" dirty="0" smtClean="0"/>
              <a:t>’</a:t>
            </a:r>
            <a:r>
              <a:rPr lang="uk-UA" sz="3600" b="1" i="1" dirty="0" smtClean="0"/>
              <a:t>я”. </a:t>
            </a:r>
          </a:p>
          <a:p>
            <a:pPr algn="r">
              <a:buNone/>
            </a:pPr>
            <a:r>
              <a:rPr lang="uk-UA" sz="3600" b="1" i="1" dirty="0" smtClean="0"/>
              <a:t>Конфуцій</a:t>
            </a:r>
            <a:endParaRPr lang="ru-RU" sz="3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37" name="AutoShape 33"/>
          <p:cNvSpPr>
            <a:spLocks noChangeArrowheads="1"/>
          </p:cNvSpPr>
          <p:nvPr/>
        </p:nvSpPr>
        <p:spPr bwMode="auto">
          <a:xfrm>
            <a:off x="4680347" y="5157788"/>
            <a:ext cx="3132534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38" name="WordArt 34"/>
          <p:cNvSpPr>
            <a:spLocks noChangeArrowheads="1" noChangeShapeType="1" noTextEdit="1"/>
          </p:cNvSpPr>
          <p:nvPr/>
        </p:nvSpPr>
        <p:spPr bwMode="auto">
          <a:xfrm>
            <a:off x="4787507" y="5300673"/>
            <a:ext cx="2775347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Фасилітатора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–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створювача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умов для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навчання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Супервайзера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–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організатора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, менеджера</a:t>
            </a:r>
          </a:p>
          <a:p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Модератора – партнера</a:t>
            </a:r>
          </a:p>
          <a:p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Коуча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– тренера,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режисера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Тьютора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– репетитора</a:t>
            </a:r>
          </a:p>
        </p:txBody>
      </p:sp>
      <p:sp>
        <p:nvSpPr>
          <p:cNvPr id="226351" name="AutoShape 47"/>
          <p:cNvSpPr>
            <a:spLocks noChangeArrowheads="1"/>
          </p:cNvSpPr>
          <p:nvPr/>
        </p:nvSpPr>
        <p:spPr bwMode="auto">
          <a:xfrm rot="5400000">
            <a:off x="6389692" y="4634707"/>
            <a:ext cx="1008063" cy="323850"/>
          </a:xfrm>
          <a:prstGeom prst="leftRightArrow">
            <a:avLst>
              <a:gd name="adj1" fmla="val 45593"/>
              <a:gd name="adj2" fmla="val 47059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35" name="AutoShape 31"/>
          <p:cNvSpPr>
            <a:spLocks noChangeArrowheads="1"/>
          </p:cNvSpPr>
          <p:nvPr/>
        </p:nvSpPr>
        <p:spPr bwMode="auto">
          <a:xfrm>
            <a:off x="1331124" y="5157788"/>
            <a:ext cx="3132535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36" name="WordArt 32"/>
          <p:cNvSpPr>
            <a:spLocks noChangeArrowheads="1" noChangeShapeType="1" noTextEdit="1"/>
          </p:cNvSpPr>
          <p:nvPr/>
        </p:nvSpPr>
        <p:spPr bwMode="auto">
          <a:xfrm>
            <a:off x="1439470" y="5300663"/>
            <a:ext cx="2862263" cy="5762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Проблема (компетентнісний, особистісно зорієнтований,</a:t>
            </a:r>
          </a:p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  діяльнісний підходи)</a:t>
            </a:r>
          </a:p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План (завдання)</a:t>
            </a:r>
          </a:p>
        </p:txBody>
      </p:sp>
      <p:sp>
        <p:nvSpPr>
          <p:cNvPr id="226339" name="WordArt 35"/>
          <p:cNvSpPr>
            <a:spLocks noChangeArrowheads="1" noChangeShapeType="1" noTextEdit="1"/>
          </p:cNvSpPr>
          <p:nvPr/>
        </p:nvSpPr>
        <p:spPr bwMode="auto">
          <a:xfrm>
            <a:off x="1439470" y="5949960"/>
            <a:ext cx="2862263" cy="5762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Пошук (практичні дії по виконанню завдання)</a:t>
            </a:r>
          </a:p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Продукт (розвинуті компетентності; вмотивована особистість)</a:t>
            </a:r>
          </a:p>
          <a:p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- Презентація (самоаналіз результатів)</a:t>
            </a:r>
          </a:p>
        </p:txBody>
      </p:sp>
      <p:sp>
        <p:nvSpPr>
          <p:cNvPr id="226350" name="AutoShape 46"/>
          <p:cNvSpPr>
            <a:spLocks noChangeArrowheads="1"/>
          </p:cNvSpPr>
          <p:nvPr/>
        </p:nvSpPr>
        <p:spPr bwMode="auto">
          <a:xfrm rot="5400000">
            <a:off x="1691486" y="4634707"/>
            <a:ext cx="1008063" cy="323850"/>
          </a:xfrm>
          <a:prstGeom prst="leftRightArrow">
            <a:avLst>
              <a:gd name="adj1" fmla="val 45593"/>
              <a:gd name="adj2" fmla="val 47059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12" name="AutoShape 8"/>
          <p:cNvSpPr>
            <a:spLocks noChangeArrowheads="1"/>
          </p:cNvSpPr>
          <p:nvPr/>
        </p:nvSpPr>
        <p:spPr bwMode="auto">
          <a:xfrm>
            <a:off x="3600451" y="188913"/>
            <a:ext cx="1889522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3" name="AutoShape 9"/>
          <p:cNvSpPr>
            <a:spLocks noChangeArrowheads="1"/>
          </p:cNvSpPr>
          <p:nvPr/>
        </p:nvSpPr>
        <p:spPr bwMode="auto">
          <a:xfrm>
            <a:off x="1331122" y="3494088"/>
            <a:ext cx="1889522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4" name="AutoShape 10"/>
          <p:cNvSpPr>
            <a:spLocks noChangeArrowheads="1"/>
          </p:cNvSpPr>
          <p:nvPr/>
        </p:nvSpPr>
        <p:spPr bwMode="auto">
          <a:xfrm>
            <a:off x="5922172" y="3494088"/>
            <a:ext cx="1889522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5" name="AutoShape 11"/>
          <p:cNvSpPr>
            <a:spLocks noChangeArrowheads="1"/>
          </p:cNvSpPr>
          <p:nvPr/>
        </p:nvSpPr>
        <p:spPr bwMode="auto">
          <a:xfrm>
            <a:off x="1331122" y="1765310"/>
            <a:ext cx="1889522" cy="1439863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6" name="AutoShape 12"/>
          <p:cNvSpPr>
            <a:spLocks noChangeArrowheads="1"/>
          </p:cNvSpPr>
          <p:nvPr/>
        </p:nvSpPr>
        <p:spPr bwMode="auto">
          <a:xfrm>
            <a:off x="5922172" y="1773238"/>
            <a:ext cx="1889522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7" name="AutoShape 13"/>
          <p:cNvSpPr>
            <a:spLocks noChangeArrowheads="1"/>
          </p:cNvSpPr>
          <p:nvPr/>
        </p:nvSpPr>
        <p:spPr bwMode="auto">
          <a:xfrm>
            <a:off x="1331122" y="180979"/>
            <a:ext cx="1889522" cy="1439863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18" name="AutoShape 14"/>
          <p:cNvSpPr>
            <a:spLocks noChangeArrowheads="1"/>
          </p:cNvSpPr>
          <p:nvPr/>
        </p:nvSpPr>
        <p:spPr bwMode="auto">
          <a:xfrm>
            <a:off x="5922172" y="188913"/>
            <a:ext cx="1889522" cy="1439862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26" name="WordArt 22"/>
          <p:cNvSpPr>
            <a:spLocks noChangeArrowheads="1" noChangeShapeType="1" noTextEdit="1"/>
          </p:cNvSpPr>
          <p:nvPr/>
        </p:nvSpPr>
        <p:spPr bwMode="auto">
          <a:xfrm>
            <a:off x="3762375" y="549275"/>
            <a:ext cx="161925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Не просто вчить,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а вчить просто</a:t>
            </a:r>
          </a:p>
        </p:txBody>
      </p:sp>
      <p:sp>
        <p:nvSpPr>
          <p:cNvPr id="226327" name="WordArt 23"/>
          <p:cNvSpPr>
            <a:spLocks noChangeArrowheads="1" noChangeShapeType="1" noTextEdit="1"/>
          </p:cNvSpPr>
          <p:nvPr/>
        </p:nvSpPr>
        <p:spPr bwMode="auto">
          <a:xfrm>
            <a:off x="6084099" y="334963"/>
            <a:ext cx="1674019" cy="10795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Глибоко знає теорію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і практику компетентнісного,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особистісно зорієнтованого,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діяльнісного підходів,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вміє це перевести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 практичну площину</a:t>
            </a:r>
          </a:p>
        </p:txBody>
      </p:sp>
      <p:sp>
        <p:nvSpPr>
          <p:cNvPr id="226328" name="WordArt 24"/>
          <p:cNvSpPr>
            <a:spLocks noChangeArrowheads="1" noChangeShapeType="1" noTextEdit="1"/>
          </p:cNvSpPr>
          <p:nvPr/>
        </p:nvSpPr>
        <p:spPr bwMode="auto">
          <a:xfrm>
            <a:off x="1385888" y="333376"/>
            <a:ext cx="1782366" cy="12239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Керується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в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своїй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роботі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вимогами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Державного стандарту</a:t>
            </a:r>
          </a:p>
          <a:p>
            <a:pPr algn="ctr"/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про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компетентнісний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,</a:t>
            </a: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особистісно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зорієнтований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,</a:t>
            </a: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діяльнісний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підходи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GCrownStyle"/>
            </a:endParaRPr>
          </a:p>
          <a:p>
            <a:pPr algn="ctr"/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на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всіх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 уроках,</a:t>
            </a: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2060"/>
                </a:solidFill>
                <a:latin typeface="AGCrownStyle"/>
              </a:rPr>
              <a:t>заняттях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2060"/>
              </a:solidFill>
              <a:latin typeface="AGCrownStyle"/>
            </a:endParaRPr>
          </a:p>
        </p:txBody>
      </p:sp>
      <p:sp>
        <p:nvSpPr>
          <p:cNvPr id="226329" name="WordArt 25"/>
          <p:cNvSpPr>
            <a:spLocks noChangeArrowheads="1" noChangeShapeType="1" noTextEdit="1"/>
          </p:cNvSpPr>
          <p:nvPr/>
        </p:nvSpPr>
        <p:spPr bwMode="auto">
          <a:xfrm>
            <a:off x="1439466" y="1911360"/>
            <a:ext cx="1619250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Розуміє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значення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основної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навички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ХХІ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століття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–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вміння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самостійно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вчитися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впродовж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всього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життя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</p:txBody>
      </p:sp>
      <p:sp>
        <p:nvSpPr>
          <p:cNvPr id="226330" name="WordArt 26"/>
          <p:cNvSpPr>
            <a:spLocks noChangeArrowheads="1" noChangeShapeType="1" noTextEdit="1"/>
          </p:cNvSpPr>
          <p:nvPr/>
        </p:nvSpPr>
        <p:spPr bwMode="auto">
          <a:xfrm>
            <a:off x="6030521" y="2062163"/>
            <a:ext cx="1674019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Розуміє, що сучасною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дидактичною одиницею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є не урок, а тема</a:t>
            </a:r>
          </a:p>
        </p:txBody>
      </p:sp>
      <p:sp>
        <p:nvSpPr>
          <p:cNvPr id="226331" name="WordArt 27"/>
          <p:cNvSpPr>
            <a:spLocks noChangeArrowheads="1" noChangeShapeType="1" noTextEdit="1"/>
          </p:cNvSpPr>
          <p:nvPr/>
        </p:nvSpPr>
        <p:spPr bwMode="auto">
          <a:xfrm>
            <a:off x="1439471" y="3638560"/>
            <a:ext cx="1674019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Кожен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урок,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заняття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є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для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сучасного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вчителя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міні-проектом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,</a:t>
            </a: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що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включає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«5П»:</a:t>
            </a:r>
          </a:p>
        </p:txBody>
      </p:sp>
      <p:sp>
        <p:nvSpPr>
          <p:cNvPr id="226332" name="WordArt 28"/>
          <p:cNvSpPr>
            <a:spLocks noChangeArrowheads="1" noChangeShapeType="1" noTextEdit="1"/>
          </p:cNvSpPr>
          <p:nvPr/>
        </p:nvSpPr>
        <p:spPr bwMode="auto">
          <a:xfrm>
            <a:off x="6030521" y="3638560"/>
            <a:ext cx="1674019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Поєднує в собі</a:t>
            </a:r>
          </a:p>
          <a:p>
            <a:pPr algn="ctr"/>
            <a:r>
              <a:rPr lang="ru-RU" sz="3600" kern="1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такі компетенції:</a:t>
            </a:r>
          </a:p>
        </p:txBody>
      </p:sp>
      <p:sp>
        <p:nvSpPr>
          <p:cNvPr id="226333" name="AutoShape 29"/>
          <p:cNvSpPr>
            <a:spLocks noChangeArrowheads="1"/>
          </p:cNvSpPr>
          <p:nvPr/>
        </p:nvSpPr>
        <p:spPr bwMode="auto">
          <a:xfrm>
            <a:off x="3600451" y="3502035"/>
            <a:ext cx="1889522" cy="1439863"/>
          </a:xfrm>
          <a:prstGeom prst="roundRect">
            <a:avLst>
              <a:gd name="adj" fmla="val 785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  <a:p>
            <a:pPr algn="ctr"/>
            <a:endParaRPr lang="uk-UA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226334" name="WordArt 30"/>
          <p:cNvSpPr>
            <a:spLocks noChangeArrowheads="1" noChangeShapeType="1" noTextEdit="1"/>
          </p:cNvSpPr>
          <p:nvPr/>
        </p:nvSpPr>
        <p:spPr bwMode="auto">
          <a:xfrm>
            <a:off x="3707611" y="3644910"/>
            <a:ext cx="1674019" cy="11525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Бездоганно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знає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свій</a:t>
            </a:r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 предмет,</a:t>
            </a:r>
          </a:p>
          <a:p>
            <a:pPr algn="ctr"/>
            <a:r>
              <a:rPr lang="ru-RU" sz="3600" kern="10" dirty="0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не </a:t>
            </a:r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боїться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srgbClr val="000066"/>
                </a:solidFill>
                <a:latin typeface="AGCrownStyle"/>
              </a:rPr>
              <a:t>сертифікації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srgbClr val="000066"/>
              </a:solidFill>
              <a:latin typeface="AGCrownStyle"/>
            </a:endParaRPr>
          </a:p>
        </p:txBody>
      </p:sp>
      <p:sp>
        <p:nvSpPr>
          <p:cNvPr id="226345" name="AutoShape 41"/>
          <p:cNvSpPr>
            <a:spLocks noChangeArrowheads="1"/>
          </p:cNvSpPr>
          <p:nvPr/>
        </p:nvSpPr>
        <p:spPr bwMode="auto">
          <a:xfrm>
            <a:off x="3113490" y="2349500"/>
            <a:ext cx="2863453" cy="431800"/>
          </a:xfrm>
          <a:prstGeom prst="leftRightArrow">
            <a:avLst>
              <a:gd name="adj1" fmla="val 54407"/>
              <a:gd name="adj2" fmla="val 55303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46" name="AutoShape 42"/>
          <p:cNvSpPr>
            <a:spLocks noChangeArrowheads="1"/>
          </p:cNvSpPr>
          <p:nvPr/>
        </p:nvSpPr>
        <p:spPr bwMode="auto">
          <a:xfrm rot="1766099">
            <a:off x="2957518" y="2312988"/>
            <a:ext cx="3240881" cy="431800"/>
          </a:xfrm>
          <a:prstGeom prst="leftRightArrow">
            <a:avLst>
              <a:gd name="adj1" fmla="val 54407"/>
              <a:gd name="adj2" fmla="val 62592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47" name="AutoShape 43"/>
          <p:cNvSpPr>
            <a:spLocks noChangeArrowheads="1"/>
          </p:cNvSpPr>
          <p:nvPr/>
        </p:nvSpPr>
        <p:spPr bwMode="auto">
          <a:xfrm rot="-1863127">
            <a:off x="2999187" y="2370138"/>
            <a:ext cx="3196828" cy="431800"/>
          </a:xfrm>
          <a:prstGeom prst="leftRightArrow">
            <a:avLst>
              <a:gd name="adj1" fmla="val 54407"/>
              <a:gd name="adj2" fmla="val 61741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48" name="AutoShape 44"/>
          <p:cNvSpPr>
            <a:spLocks noChangeArrowheads="1"/>
          </p:cNvSpPr>
          <p:nvPr/>
        </p:nvSpPr>
        <p:spPr bwMode="auto">
          <a:xfrm rot="5400000">
            <a:off x="3491711" y="2402682"/>
            <a:ext cx="2160587" cy="323850"/>
          </a:xfrm>
          <a:prstGeom prst="leftRightArrow">
            <a:avLst>
              <a:gd name="adj1" fmla="val 55148"/>
              <a:gd name="adj2" fmla="val 45566"/>
            </a:avLst>
          </a:prstGeom>
          <a:solidFill>
            <a:srgbClr val="92D050"/>
          </a:solidFill>
          <a:ln w="15875">
            <a:solidFill>
              <a:srgbClr val="000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10" name="AutoShape 6"/>
          <p:cNvSpPr>
            <a:spLocks noChangeArrowheads="1"/>
          </p:cNvSpPr>
          <p:nvPr/>
        </p:nvSpPr>
        <p:spPr bwMode="auto">
          <a:xfrm>
            <a:off x="3600451" y="1773238"/>
            <a:ext cx="1889522" cy="1439862"/>
          </a:xfrm>
          <a:prstGeom prst="roundRect">
            <a:avLst>
              <a:gd name="adj" fmla="val 9769"/>
            </a:avLst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00006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6340" name="WordArt 36"/>
          <p:cNvSpPr>
            <a:spLocks noChangeArrowheads="1" noChangeShapeType="1" noTextEdit="1"/>
          </p:cNvSpPr>
          <p:nvPr/>
        </p:nvSpPr>
        <p:spPr bwMode="auto">
          <a:xfrm>
            <a:off x="3707607" y="2133610"/>
            <a:ext cx="1675210" cy="79216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50"/>
              </a:avLst>
            </a:prstTxWarp>
          </a:bodyPr>
          <a:lstStyle/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prstClr val="white"/>
                </a:solidFill>
                <a:latin typeface="AGCrownStyle"/>
              </a:rPr>
              <a:t>Сучасний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prstClr val="white"/>
              </a:solidFill>
              <a:latin typeface="AGCrownStyle"/>
            </a:endParaRPr>
          </a:p>
          <a:p>
            <a:pPr algn="ctr"/>
            <a:r>
              <a:rPr lang="ru-RU" sz="3600" kern="10" dirty="0" err="1">
                <a:ln w="12700">
                  <a:noFill/>
                  <a:round/>
                  <a:headEnd/>
                  <a:tailEnd/>
                </a:ln>
                <a:solidFill>
                  <a:prstClr val="white"/>
                </a:solidFill>
                <a:latin typeface="AGCrownStyle"/>
              </a:rPr>
              <a:t>вчитель</a:t>
            </a:r>
            <a:endParaRPr lang="ru-RU" sz="3600" kern="10" dirty="0">
              <a:ln w="12700">
                <a:noFill/>
                <a:round/>
                <a:headEnd/>
                <a:tailEnd/>
              </a:ln>
              <a:solidFill>
                <a:prstClr val="white"/>
              </a:solidFill>
              <a:latin typeface="AGCrownStyl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877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тексту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/>
          <a:lstStyle/>
          <a:p>
            <a:r>
              <a:rPr lang="uk-UA" sz="2800" b="1" dirty="0" smtClean="0">
                <a:solidFill>
                  <a:srgbClr val="CC3300"/>
                </a:solidFill>
              </a:rPr>
              <a:t>Педрада «Стан модернізації освітнього середовища навчального закладу у зв’язку із </a:t>
            </a:r>
            <a:r>
              <a:rPr lang="uk-UA" sz="28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оновленням змісту освіти» </a:t>
            </a:r>
            <a:endParaRPr lang="ru-RU" sz="28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752" y="1981200"/>
            <a:ext cx="671524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3.bp.blogspot.com/-qQWAIX-td6o/VlSptOmbyqI/AAAAAAAAAEM/HkxpW4_kBws/s1600/QIP%2BShot%2B-%2BScreen%2B285.pn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457200"/>
            <a:ext cx="59762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499</Words>
  <Application>Microsoft Office PowerPoint</Application>
  <PresentationFormat>Экран (4:3)</PresentationFormat>
  <Paragraphs>146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Office Theme</vt:lpstr>
      <vt:lpstr>PDF</vt:lpstr>
      <vt:lpstr>Готовність педагога до роботи в нових умовах</vt:lpstr>
      <vt:lpstr>Слайд 2</vt:lpstr>
      <vt:lpstr>Слайд 3</vt:lpstr>
      <vt:lpstr>Випускник школи</vt:lpstr>
      <vt:lpstr>Слово міністра</vt:lpstr>
      <vt:lpstr>Слайд 6</vt:lpstr>
      <vt:lpstr>Слайд 7</vt:lpstr>
      <vt:lpstr>Педрада «Стан модернізації освітнього середовища навчального закладу у зв’язку із оновленням змісту освіти» </vt:lpstr>
      <vt:lpstr>Слайд 9</vt:lpstr>
      <vt:lpstr>Слайд 10</vt:lpstr>
      <vt:lpstr>              Творча група </vt:lpstr>
      <vt:lpstr>Відкриті уроки вчителів </vt:lpstr>
      <vt:lpstr>Слайд 13</vt:lpstr>
      <vt:lpstr>Слайд 14</vt:lpstr>
      <vt:lpstr>Успішна школа-успішна держава.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 использовании шаблона ссылка на Pedsovet.su обязательна</dc:title>
  <dc:creator>Катенок</dc:creator>
  <cp:lastModifiedBy>Media</cp:lastModifiedBy>
  <cp:revision>45</cp:revision>
  <dcterms:created xsi:type="dcterms:W3CDTF">2013-10-20T14:43:13Z</dcterms:created>
  <dcterms:modified xsi:type="dcterms:W3CDTF">2018-08-29T06:01:02Z</dcterms:modified>
</cp:coreProperties>
</file>