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3" r:id="rId2"/>
    <p:sldId id="292" r:id="rId3"/>
    <p:sldId id="291" r:id="rId4"/>
    <p:sldId id="290" r:id="rId5"/>
    <p:sldId id="289" r:id="rId6"/>
    <p:sldId id="288" r:id="rId7"/>
    <p:sldId id="287" r:id="rId8"/>
    <p:sldId id="286" r:id="rId9"/>
    <p:sldId id="256" r:id="rId10"/>
    <p:sldId id="257" r:id="rId11"/>
    <p:sldId id="266" r:id="rId12"/>
    <p:sldId id="258" r:id="rId13"/>
    <p:sldId id="259" r:id="rId14"/>
    <p:sldId id="270" r:id="rId15"/>
    <p:sldId id="264" r:id="rId16"/>
    <p:sldId id="263" r:id="rId17"/>
    <p:sldId id="261" r:id="rId18"/>
    <p:sldId id="265" r:id="rId19"/>
    <p:sldId id="260" r:id="rId20"/>
    <p:sldId id="262" r:id="rId21"/>
    <p:sldId id="267" r:id="rId22"/>
    <p:sldId id="268" r:id="rId23"/>
    <p:sldId id="283" r:id="rId24"/>
    <p:sldId id="273" r:id="rId25"/>
    <p:sldId id="272" r:id="rId26"/>
    <p:sldId id="278" r:id="rId27"/>
    <p:sldId id="279" r:id="rId28"/>
    <p:sldId id="281" r:id="rId29"/>
    <p:sldId id="280" r:id="rId30"/>
    <p:sldId id="282" r:id="rId31"/>
    <p:sldId id="284" r:id="rId32"/>
    <p:sldId id="28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5CD8DE"/>
    <a:srgbClr val="F15BD4"/>
    <a:srgbClr val="00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798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F15BD4"/>
              </a:solidFill>
            </c:spPr>
          </c:dPt>
          <c:dPt>
            <c:idx val="1"/>
            <c:spPr>
              <a:solidFill>
                <a:srgbClr val="7030A0"/>
              </a:solidFill>
            </c:spPr>
          </c:dPt>
          <c:dPt>
            <c:idx val="3"/>
            <c:spPr>
              <a:solidFill>
                <a:srgbClr val="5CD8DE"/>
              </a:solidFill>
              <a:ln>
                <a:solidFill>
                  <a:srgbClr val="5CD8DE"/>
                </a:solidFill>
              </a:ln>
            </c:spPr>
          </c:dPt>
          <c:dPt>
            <c:idx val="4"/>
            <c:spPr>
              <a:solidFill>
                <a:srgbClr val="FFC000"/>
              </a:solidFill>
            </c:spPr>
          </c:dPt>
          <c:dPt>
            <c:idx val="6"/>
            <c:spPr>
              <a:solidFill>
                <a:schemeClr val="accent1">
                  <a:lumMod val="75000"/>
                </a:schemeClr>
              </a:solidFill>
            </c:spPr>
          </c:dPt>
          <c:cat>
            <c:strRef>
              <c:f>Лист1!$A$2:$A$9</c:f>
              <c:strCache>
                <c:ptCount val="8"/>
                <c:pt idx="0">
                  <c:v>Молоді спеціалісти - 2</c:v>
                </c:pt>
                <c:pt idx="1">
                  <c:v>Учителі-методисти-7</c:v>
                </c:pt>
                <c:pt idx="2">
                  <c:v>Старші вчителі-6</c:v>
                </c:pt>
                <c:pt idx="3">
                  <c:v>Учителі вищої категорії-28</c:v>
                </c:pt>
                <c:pt idx="4">
                  <c:v>Учителі І категорії-10</c:v>
                </c:pt>
                <c:pt idx="5">
                  <c:v>Учителі ІІ категорії-3</c:v>
                </c:pt>
                <c:pt idx="6">
                  <c:v>Спеціалісти-3</c:v>
                </c:pt>
                <c:pt idx="7">
                  <c:v>Без категорії-3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</c:v>
                </c:pt>
                <c:pt idx="1">
                  <c:v>7</c:v>
                </c:pt>
                <c:pt idx="2">
                  <c:v>6</c:v>
                </c:pt>
                <c:pt idx="3">
                  <c:v>28</c:v>
                </c:pt>
                <c:pt idx="4">
                  <c:v>10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І місце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</c:spPr>
          <c:cat>
            <c:strRef>
              <c:f>Лист1!$A$2:$A$3</c:f>
              <c:strCache>
                <c:ptCount val="2"/>
                <c:pt idx="0">
                  <c:v>2014-2015н.р.</c:v>
                </c:pt>
                <c:pt idx="1">
                  <c:v>2015-2016н.р.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</c:v>
                </c:pt>
                <c:pt idx="1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ІІ місце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2014-2015н.р.</c:v>
                </c:pt>
                <c:pt idx="1">
                  <c:v>2015-2016н.р.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</c:v>
                </c:pt>
                <c:pt idx="1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ІІІ місце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2014-2015н.р.</c:v>
                </c:pt>
                <c:pt idx="1">
                  <c:v>2015-2016н.р.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</c:v>
                </c:pt>
                <c:pt idx="1">
                  <c:v>12</c:v>
                </c:pt>
              </c:numCache>
            </c:numRef>
          </c:val>
        </c:ser>
        <c:shape val="box"/>
        <c:axId val="68887680"/>
        <c:axId val="69423488"/>
        <c:axId val="0"/>
      </c:bar3DChart>
      <c:catAx>
        <c:axId val="68887680"/>
        <c:scaling>
          <c:orientation val="minMax"/>
        </c:scaling>
        <c:axPos val="b"/>
        <c:tickLblPos val="nextTo"/>
        <c:crossAx val="69423488"/>
        <c:crosses val="autoZero"/>
        <c:auto val="1"/>
        <c:lblAlgn val="ctr"/>
        <c:lblOffset val="100"/>
      </c:catAx>
      <c:valAx>
        <c:axId val="69423488"/>
        <c:scaling>
          <c:orientation val="minMax"/>
        </c:scaling>
        <c:axPos val="l"/>
        <c:majorGridlines/>
        <c:numFmt formatCode="General" sourceLinked="1"/>
        <c:tickLblPos val="nextTo"/>
        <c:crossAx val="6888768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strRef>
              <c:f>Лист1!$A$2:$A$3</c:f>
              <c:strCache>
                <c:ptCount val="2"/>
                <c:pt idx="0">
                  <c:v>2013-2014н.р.</c:v>
                </c:pt>
                <c:pt idx="1">
                  <c:v>2014-2015н.р.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</c:v>
                </c:pt>
                <c:pt idx="1">
                  <c:v>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Вступили до ВУЗів</c:v>
                </c:pt>
              </c:strCache>
            </c:strRef>
          </c:tx>
          <c:spPr>
            <a:solidFill>
              <a:srgbClr val="F15BD4"/>
            </a:solidFill>
          </c:spPr>
          <c:cat>
            <c:strRef>
              <c:f>Лист1!$A$2:$A$3</c:f>
              <c:strCache>
                <c:ptCount val="2"/>
                <c:pt idx="0">
                  <c:v>2013-2014н.р.</c:v>
                </c:pt>
                <c:pt idx="1">
                  <c:v>2014-2015н.р.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</c:v>
                </c:pt>
                <c:pt idx="1">
                  <c:v>26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Вступили до технікумів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2013-2014н.р.</c:v>
                </c:pt>
                <c:pt idx="1">
                  <c:v>2014-2015н.р.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</c:v>
                </c:pt>
                <c:pt idx="1">
                  <c:v>4</c:v>
                </c:pt>
              </c:numCache>
            </c:numRef>
          </c:val>
        </c:ser>
        <c:shape val="cone"/>
        <c:axId val="75945472"/>
        <c:axId val="75947008"/>
        <c:axId val="0"/>
      </c:bar3DChart>
      <c:catAx>
        <c:axId val="75945472"/>
        <c:scaling>
          <c:orientation val="minMax"/>
        </c:scaling>
        <c:axPos val="b"/>
        <c:tickLblPos val="nextTo"/>
        <c:crossAx val="75947008"/>
        <c:crosses val="autoZero"/>
        <c:auto val="1"/>
        <c:lblAlgn val="ctr"/>
        <c:lblOffset val="100"/>
      </c:catAx>
      <c:valAx>
        <c:axId val="75947008"/>
        <c:scaling>
          <c:orientation val="minMax"/>
        </c:scaling>
        <c:axPos val="l"/>
        <c:majorGridlines/>
        <c:numFmt formatCode="General" sourceLinked="1"/>
        <c:tickLblPos val="nextTo"/>
        <c:crossAx val="75945472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676976-6337-426B-A793-E696CDF9EF66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7208CE-70F5-43EA-B73B-53867BA3E0BE}">
      <dgm:prSet phldrT="[Текст]"/>
      <dgm:spPr/>
      <dgm:t>
        <a:bodyPr/>
        <a:lstStyle/>
        <a:p>
          <a:r>
            <a:rPr lang="uk-UA" dirty="0" smtClean="0">
              <a:solidFill>
                <a:srgbClr val="FFC000"/>
              </a:solidFill>
            </a:rPr>
            <a:t>НВК  №1</a:t>
          </a:r>
          <a:endParaRPr lang="ru-RU" dirty="0">
            <a:solidFill>
              <a:srgbClr val="FFC000"/>
            </a:solidFill>
          </a:endParaRPr>
        </a:p>
      </dgm:t>
    </dgm:pt>
    <dgm:pt modelId="{0BBD81F1-86D0-40D7-A34A-60874899AFD1}" type="parTrans" cxnId="{0A1B0B82-ACBF-4CDF-9589-F6B0DC40F2EC}">
      <dgm:prSet/>
      <dgm:spPr/>
      <dgm:t>
        <a:bodyPr/>
        <a:lstStyle/>
        <a:p>
          <a:endParaRPr lang="ru-RU"/>
        </a:p>
      </dgm:t>
    </dgm:pt>
    <dgm:pt modelId="{BB1927A0-632E-4874-B7FE-BDB28D1F1B3E}" type="sibTrans" cxnId="{0A1B0B82-ACBF-4CDF-9589-F6B0DC40F2EC}">
      <dgm:prSet/>
      <dgm:spPr/>
      <dgm:t>
        <a:bodyPr/>
        <a:lstStyle/>
        <a:p>
          <a:endParaRPr lang="ru-RU"/>
        </a:p>
      </dgm:t>
    </dgm:pt>
    <dgm:pt modelId="{84430297-870D-4A0E-BE90-51A4A47F29B5}">
      <dgm:prSet phldrT="[Текст]" custT="1"/>
      <dgm:spPr/>
      <dgm:t>
        <a:bodyPr/>
        <a:lstStyle/>
        <a:p>
          <a:r>
            <a:rPr lang="uk-UA" sz="1200" b="1" dirty="0" smtClean="0"/>
            <a:t>Центр позашкільної роботи</a:t>
          </a:r>
          <a:endParaRPr lang="ru-RU" sz="1200" b="1" dirty="0"/>
        </a:p>
      </dgm:t>
    </dgm:pt>
    <dgm:pt modelId="{67BD0974-D3DD-4F93-99FF-29F41345666C}" type="parTrans" cxnId="{D017EF9B-34B4-4103-B6A1-31F934426CF1}">
      <dgm:prSet/>
      <dgm:spPr/>
      <dgm:t>
        <a:bodyPr/>
        <a:lstStyle/>
        <a:p>
          <a:endParaRPr lang="ru-RU"/>
        </a:p>
      </dgm:t>
    </dgm:pt>
    <dgm:pt modelId="{BC410468-752E-4AFD-9CEB-FE864CF09CB8}" type="sibTrans" cxnId="{D017EF9B-34B4-4103-B6A1-31F934426CF1}">
      <dgm:prSet/>
      <dgm:spPr/>
      <dgm:t>
        <a:bodyPr/>
        <a:lstStyle/>
        <a:p>
          <a:endParaRPr lang="ru-RU"/>
        </a:p>
      </dgm:t>
    </dgm:pt>
    <dgm:pt modelId="{2EEEE791-107C-4267-B809-B96A389EEA4A}">
      <dgm:prSet phldrT="[Текст]"/>
      <dgm:spPr/>
      <dgm:t>
        <a:bodyPr/>
        <a:lstStyle/>
        <a:p>
          <a:r>
            <a:rPr lang="uk-UA" b="1" dirty="0" smtClean="0"/>
            <a:t>Районна бібліотека</a:t>
          </a:r>
          <a:endParaRPr lang="ru-RU" b="1" dirty="0"/>
        </a:p>
      </dgm:t>
    </dgm:pt>
    <dgm:pt modelId="{D563A71F-1F87-4195-A9F7-9970DA0DB250}" type="parTrans" cxnId="{266160A6-3642-4E39-9965-E81AE9D331D6}">
      <dgm:prSet/>
      <dgm:spPr/>
      <dgm:t>
        <a:bodyPr/>
        <a:lstStyle/>
        <a:p>
          <a:endParaRPr lang="ru-RU"/>
        </a:p>
      </dgm:t>
    </dgm:pt>
    <dgm:pt modelId="{FF683221-3263-4CA2-AD90-ADA2AA4F367F}" type="sibTrans" cxnId="{266160A6-3642-4E39-9965-E81AE9D331D6}">
      <dgm:prSet/>
      <dgm:spPr/>
      <dgm:t>
        <a:bodyPr/>
        <a:lstStyle/>
        <a:p>
          <a:endParaRPr lang="ru-RU"/>
        </a:p>
      </dgm:t>
    </dgm:pt>
    <dgm:pt modelId="{38251785-87B7-45B7-9A1F-17159611E813}">
      <dgm:prSet phldrT="[Текст]"/>
      <dgm:spPr/>
      <dgm:t>
        <a:bodyPr/>
        <a:lstStyle/>
        <a:p>
          <a:r>
            <a:rPr lang="uk-UA" b="1" dirty="0" smtClean="0"/>
            <a:t>Районний будинок культури</a:t>
          </a:r>
          <a:endParaRPr lang="ru-RU" b="1" dirty="0"/>
        </a:p>
      </dgm:t>
    </dgm:pt>
    <dgm:pt modelId="{4B025DE3-3EE1-4A94-8D25-74B9A7E4ED06}" type="parTrans" cxnId="{4AAC272D-2C4B-4C12-B28F-6EC78F03A6B9}">
      <dgm:prSet/>
      <dgm:spPr/>
      <dgm:t>
        <a:bodyPr/>
        <a:lstStyle/>
        <a:p>
          <a:endParaRPr lang="ru-RU"/>
        </a:p>
      </dgm:t>
    </dgm:pt>
    <dgm:pt modelId="{04E763CA-955C-4720-9810-9362DC0539E2}" type="sibTrans" cxnId="{4AAC272D-2C4B-4C12-B28F-6EC78F03A6B9}">
      <dgm:prSet/>
      <dgm:spPr/>
      <dgm:t>
        <a:bodyPr/>
        <a:lstStyle/>
        <a:p>
          <a:endParaRPr lang="ru-RU"/>
        </a:p>
      </dgm:t>
    </dgm:pt>
    <dgm:pt modelId="{0FCE36F5-E456-4138-A1A7-87405CFA6F57}">
      <dgm:prSet phldrT="[Текст]"/>
      <dgm:spPr/>
      <dgm:t>
        <a:bodyPr/>
        <a:lstStyle/>
        <a:p>
          <a:r>
            <a:rPr lang="uk-UA" b="1" dirty="0" smtClean="0"/>
            <a:t>СПТУ № 74</a:t>
          </a:r>
          <a:endParaRPr lang="ru-RU" b="1" dirty="0"/>
        </a:p>
      </dgm:t>
    </dgm:pt>
    <dgm:pt modelId="{79324786-0001-4075-8CB8-E7A3D86CA9E3}" type="parTrans" cxnId="{BB383BE9-5669-413A-85D6-7D6EFCD83421}">
      <dgm:prSet/>
      <dgm:spPr/>
      <dgm:t>
        <a:bodyPr/>
        <a:lstStyle/>
        <a:p>
          <a:endParaRPr lang="ru-RU"/>
        </a:p>
      </dgm:t>
    </dgm:pt>
    <dgm:pt modelId="{014EA863-F60D-40E9-8AA1-4109B287F164}" type="sibTrans" cxnId="{BB383BE9-5669-413A-85D6-7D6EFCD83421}">
      <dgm:prSet/>
      <dgm:spPr/>
      <dgm:t>
        <a:bodyPr/>
        <a:lstStyle/>
        <a:p>
          <a:endParaRPr lang="ru-RU"/>
        </a:p>
      </dgm:t>
    </dgm:pt>
    <dgm:pt modelId="{2F4EDFE0-210F-479E-BAC5-72E943BD4DB6}">
      <dgm:prSet/>
      <dgm:spPr/>
      <dgm:t>
        <a:bodyPr/>
        <a:lstStyle/>
        <a:p>
          <a:r>
            <a:rPr lang="uk-UA" b="1" dirty="0" smtClean="0"/>
            <a:t>Музична школа</a:t>
          </a:r>
          <a:endParaRPr lang="ru-RU" b="1" dirty="0"/>
        </a:p>
      </dgm:t>
    </dgm:pt>
    <dgm:pt modelId="{40B83461-F769-4CCD-9B59-2CE11B912568}" type="parTrans" cxnId="{A5982E07-72DD-419B-9E6C-1739CA12D429}">
      <dgm:prSet/>
      <dgm:spPr/>
      <dgm:t>
        <a:bodyPr/>
        <a:lstStyle/>
        <a:p>
          <a:endParaRPr lang="ru-RU"/>
        </a:p>
      </dgm:t>
    </dgm:pt>
    <dgm:pt modelId="{AFCF27E4-4788-4FC3-BCF4-FA1F0B89B960}" type="sibTrans" cxnId="{A5982E07-72DD-419B-9E6C-1739CA12D429}">
      <dgm:prSet/>
      <dgm:spPr/>
      <dgm:t>
        <a:bodyPr/>
        <a:lstStyle/>
        <a:p>
          <a:endParaRPr lang="ru-RU"/>
        </a:p>
      </dgm:t>
    </dgm:pt>
    <dgm:pt modelId="{0E463198-2CA1-4637-A56E-6BF23588392C}">
      <dgm:prSet/>
      <dgm:spPr/>
      <dgm:t>
        <a:bodyPr/>
        <a:lstStyle/>
        <a:p>
          <a:r>
            <a:rPr lang="uk-UA" b="1" dirty="0" smtClean="0"/>
            <a:t>ДЮСШ</a:t>
          </a:r>
          <a:endParaRPr lang="ru-RU" b="1" dirty="0"/>
        </a:p>
      </dgm:t>
    </dgm:pt>
    <dgm:pt modelId="{2C1F02CF-E37B-4942-9C50-55CAA6820890}" type="parTrans" cxnId="{EDC5383F-83FD-4E7B-8523-F2C563C205B1}">
      <dgm:prSet/>
      <dgm:spPr/>
      <dgm:t>
        <a:bodyPr/>
        <a:lstStyle/>
        <a:p>
          <a:endParaRPr lang="ru-RU"/>
        </a:p>
      </dgm:t>
    </dgm:pt>
    <dgm:pt modelId="{74F37ED5-762C-439A-9092-1DB9B6D7E18B}" type="sibTrans" cxnId="{EDC5383F-83FD-4E7B-8523-F2C563C205B1}">
      <dgm:prSet/>
      <dgm:spPr/>
      <dgm:t>
        <a:bodyPr/>
        <a:lstStyle/>
        <a:p>
          <a:endParaRPr lang="ru-RU"/>
        </a:p>
      </dgm:t>
    </dgm:pt>
    <dgm:pt modelId="{D475F3D2-5F87-4E96-8AB7-DB2D3B6A2C1F}">
      <dgm:prSet/>
      <dgm:spPr/>
      <dgm:t>
        <a:bodyPr/>
        <a:lstStyle/>
        <a:p>
          <a:r>
            <a:rPr lang="uk-UA" b="1" dirty="0" smtClean="0"/>
            <a:t>Районний </a:t>
          </a:r>
          <a:r>
            <a:rPr lang="uk-UA" b="1" dirty="0" err="1" smtClean="0"/>
            <a:t>історико-краєзнавчий</a:t>
          </a:r>
          <a:r>
            <a:rPr lang="uk-UA" b="1" dirty="0" smtClean="0"/>
            <a:t> музей</a:t>
          </a:r>
          <a:endParaRPr lang="ru-RU" b="1" dirty="0"/>
        </a:p>
      </dgm:t>
    </dgm:pt>
    <dgm:pt modelId="{95A44674-A7AE-45EE-8088-FEF84789F1C6}" type="parTrans" cxnId="{3108DED2-CCE7-495A-817A-82A0FC6E46CA}">
      <dgm:prSet/>
      <dgm:spPr/>
      <dgm:t>
        <a:bodyPr/>
        <a:lstStyle/>
        <a:p>
          <a:endParaRPr lang="ru-RU"/>
        </a:p>
      </dgm:t>
    </dgm:pt>
    <dgm:pt modelId="{E1B37F60-196A-4F23-A747-3BDB0FCE51C8}" type="sibTrans" cxnId="{3108DED2-CCE7-495A-817A-82A0FC6E46CA}">
      <dgm:prSet/>
      <dgm:spPr/>
      <dgm:t>
        <a:bodyPr/>
        <a:lstStyle/>
        <a:p>
          <a:endParaRPr lang="ru-RU"/>
        </a:p>
      </dgm:t>
    </dgm:pt>
    <dgm:pt modelId="{62D6B581-9D66-4A27-9EFC-CE6DFD3B76B5}" type="pres">
      <dgm:prSet presAssocID="{53676976-6337-426B-A793-E696CDF9EF6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D7C4E1-90C6-4F9D-BC71-30C685866E57}" type="pres">
      <dgm:prSet presAssocID="{747208CE-70F5-43EA-B73B-53867BA3E0BE}" presName="centerShape" presStyleLbl="node0" presStyleIdx="0" presStyleCnt="1"/>
      <dgm:spPr/>
      <dgm:t>
        <a:bodyPr/>
        <a:lstStyle/>
        <a:p>
          <a:endParaRPr lang="ru-RU"/>
        </a:p>
      </dgm:t>
    </dgm:pt>
    <dgm:pt modelId="{DBDF8184-90F2-4EE0-9D81-ACC5B184803E}" type="pres">
      <dgm:prSet presAssocID="{67BD0974-D3DD-4F93-99FF-29F41345666C}" presName="parTrans" presStyleLbl="sibTrans2D1" presStyleIdx="0" presStyleCnt="7"/>
      <dgm:spPr/>
      <dgm:t>
        <a:bodyPr/>
        <a:lstStyle/>
        <a:p>
          <a:endParaRPr lang="ru-RU"/>
        </a:p>
      </dgm:t>
    </dgm:pt>
    <dgm:pt modelId="{689D6E01-4479-418E-8181-4FEC1ABEFDAB}" type="pres">
      <dgm:prSet presAssocID="{67BD0974-D3DD-4F93-99FF-29F41345666C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79AA9763-A288-4332-AFD3-2D0A8A341F96}" type="pres">
      <dgm:prSet presAssocID="{84430297-870D-4A0E-BE90-51A4A47F29B5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FA1BE-E132-4539-92B5-256FD4A1DF09}" type="pres">
      <dgm:prSet presAssocID="{40B83461-F769-4CCD-9B59-2CE11B912568}" presName="parTrans" presStyleLbl="sibTrans2D1" presStyleIdx="1" presStyleCnt="7"/>
      <dgm:spPr/>
      <dgm:t>
        <a:bodyPr/>
        <a:lstStyle/>
        <a:p>
          <a:endParaRPr lang="ru-RU"/>
        </a:p>
      </dgm:t>
    </dgm:pt>
    <dgm:pt modelId="{BABC9122-52FC-4639-BEA2-6350C9EF3296}" type="pres">
      <dgm:prSet presAssocID="{40B83461-F769-4CCD-9B59-2CE11B912568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2027AC4D-EC9F-46AB-BB70-4620DDDD6105}" type="pres">
      <dgm:prSet presAssocID="{2F4EDFE0-210F-479E-BAC5-72E943BD4DB6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CDA2B-A92B-4972-A747-26678878F4B5}" type="pres">
      <dgm:prSet presAssocID="{2C1F02CF-E37B-4942-9C50-55CAA6820890}" presName="parTrans" presStyleLbl="sibTrans2D1" presStyleIdx="2" presStyleCnt="7"/>
      <dgm:spPr/>
      <dgm:t>
        <a:bodyPr/>
        <a:lstStyle/>
        <a:p>
          <a:endParaRPr lang="ru-RU"/>
        </a:p>
      </dgm:t>
    </dgm:pt>
    <dgm:pt modelId="{A86650DC-9001-4947-9EE8-FC5E3D71485F}" type="pres">
      <dgm:prSet presAssocID="{2C1F02CF-E37B-4942-9C50-55CAA6820890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DB58A15A-3E19-4FED-A802-0F3091B352B2}" type="pres">
      <dgm:prSet presAssocID="{0E463198-2CA1-4637-A56E-6BF23588392C}" presName="node" presStyleLbl="node1" presStyleIdx="2" presStyleCnt="7" custRadScaleRad="98352" custRadScaleInc="49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C5AA9-12C9-4B60-9B1F-8B96139D9A95}" type="pres">
      <dgm:prSet presAssocID="{95A44674-A7AE-45EE-8088-FEF84789F1C6}" presName="parTrans" presStyleLbl="sibTrans2D1" presStyleIdx="3" presStyleCnt="7"/>
      <dgm:spPr/>
      <dgm:t>
        <a:bodyPr/>
        <a:lstStyle/>
        <a:p>
          <a:endParaRPr lang="ru-RU"/>
        </a:p>
      </dgm:t>
    </dgm:pt>
    <dgm:pt modelId="{DC58FDB5-D497-478D-974E-E96D3401C1EC}" type="pres">
      <dgm:prSet presAssocID="{95A44674-A7AE-45EE-8088-FEF84789F1C6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0B2B4714-2BA7-4E1E-B100-5129F18290E9}" type="pres">
      <dgm:prSet presAssocID="{D475F3D2-5F87-4E96-8AB7-DB2D3B6A2C1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4570F-3A1D-47B3-9884-F27B9DE1AE86}" type="pres">
      <dgm:prSet presAssocID="{D563A71F-1F87-4195-A9F7-9970DA0DB250}" presName="parTrans" presStyleLbl="sibTrans2D1" presStyleIdx="4" presStyleCnt="7"/>
      <dgm:spPr/>
      <dgm:t>
        <a:bodyPr/>
        <a:lstStyle/>
        <a:p>
          <a:endParaRPr lang="ru-RU"/>
        </a:p>
      </dgm:t>
    </dgm:pt>
    <dgm:pt modelId="{DB5605B9-AFAF-4DA4-8E53-FABCA57A3CD7}" type="pres">
      <dgm:prSet presAssocID="{D563A71F-1F87-4195-A9F7-9970DA0DB250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A2CE2883-6F6F-4605-8E19-10659F5A7E3A}" type="pres">
      <dgm:prSet presAssocID="{2EEEE791-107C-4267-B809-B96A389EEA4A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6B796-08E2-4242-B2F5-FC0FCDF17CCA}" type="pres">
      <dgm:prSet presAssocID="{4B025DE3-3EE1-4A94-8D25-74B9A7E4ED06}" presName="parTrans" presStyleLbl="sibTrans2D1" presStyleIdx="5" presStyleCnt="7"/>
      <dgm:spPr/>
      <dgm:t>
        <a:bodyPr/>
        <a:lstStyle/>
        <a:p>
          <a:endParaRPr lang="ru-RU"/>
        </a:p>
      </dgm:t>
    </dgm:pt>
    <dgm:pt modelId="{CCC45DDB-9E4F-474B-8635-B32DEDE865D3}" type="pres">
      <dgm:prSet presAssocID="{4B025DE3-3EE1-4A94-8D25-74B9A7E4ED06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BA890C7B-28CE-47FC-BA5B-0EA87845971F}" type="pres">
      <dgm:prSet presAssocID="{38251785-87B7-45B7-9A1F-17159611E81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07776-A216-4DBD-B4A3-193B59479B80}" type="pres">
      <dgm:prSet presAssocID="{79324786-0001-4075-8CB8-E7A3D86CA9E3}" presName="parTrans" presStyleLbl="sibTrans2D1" presStyleIdx="6" presStyleCnt="7"/>
      <dgm:spPr/>
      <dgm:t>
        <a:bodyPr/>
        <a:lstStyle/>
        <a:p>
          <a:endParaRPr lang="ru-RU"/>
        </a:p>
      </dgm:t>
    </dgm:pt>
    <dgm:pt modelId="{D26F4895-61E8-4755-A5E6-4BAC3DEA9A17}" type="pres">
      <dgm:prSet presAssocID="{79324786-0001-4075-8CB8-E7A3D86CA9E3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FC0F1BFE-71BE-4991-8643-5915CE0C13C2}" type="pres">
      <dgm:prSet presAssocID="{0FCE36F5-E456-4138-A1A7-87405CFA6F5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86CC4C-3554-4CF0-9974-9C6F0F08027D}" type="presOf" srcId="{2F4EDFE0-210F-479E-BAC5-72E943BD4DB6}" destId="{2027AC4D-EC9F-46AB-BB70-4620DDDD6105}" srcOrd="0" destOrd="0" presId="urn:microsoft.com/office/officeart/2005/8/layout/radial5"/>
    <dgm:cxn modelId="{BFC6ACB4-A070-422C-80E7-33ADA9018774}" type="presOf" srcId="{4B025DE3-3EE1-4A94-8D25-74B9A7E4ED06}" destId="{8056B796-08E2-4242-B2F5-FC0FCDF17CCA}" srcOrd="0" destOrd="0" presId="urn:microsoft.com/office/officeart/2005/8/layout/radial5"/>
    <dgm:cxn modelId="{A5982E07-72DD-419B-9E6C-1739CA12D429}" srcId="{747208CE-70F5-43EA-B73B-53867BA3E0BE}" destId="{2F4EDFE0-210F-479E-BAC5-72E943BD4DB6}" srcOrd="1" destOrd="0" parTransId="{40B83461-F769-4CCD-9B59-2CE11B912568}" sibTransId="{AFCF27E4-4788-4FC3-BCF4-FA1F0B89B960}"/>
    <dgm:cxn modelId="{3108DED2-CCE7-495A-817A-82A0FC6E46CA}" srcId="{747208CE-70F5-43EA-B73B-53867BA3E0BE}" destId="{D475F3D2-5F87-4E96-8AB7-DB2D3B6A2C1F}" srcOrd="3" destOrd="0" parTransId="{95A44674-A7AE-45EE-8088-FEF84789F1C6}" sibTransId="{E1B37F60-196A-4F23-A747-3BDB0FCE51C8}"/>
    <dgm:cxn modelId="{4F033FD5-F927-489C-A9FE-389857DC4EB7}" type="presOf" srcId="{79324786-0001-4075-8CB8-E7A3D86CA9E3}" destId="{2EA07776-A216-4DBD-B4A3-193B59479B80}" srcOrd="0" destOrd="0" presId="urn:microsoft.com/office/officeart/2005/8/layout/radial5"/>
    <dgm:cxn modelId="{404CCB45-5E24-4E50-8B51-B9F083C71E87}" type="presOf" srcId="{40B83461-F769-4CCD-9B59-2CE11B912568}" destId="{C85FA1BE-E132-4539-92B5-256FD4A1DF09}" srcOrd="0" destOrd="0" presId="urn:microsoft.com/office/officeart/2005/8/layout/radial5"/>
    <dgm:cxn modelId="{EDC5383F-83FD-4E7B-8523-F2C563C205B1}" srcId="{747208CE-70F5-43EA-B73B-53867BA3E0BE}" destId="{0E463198-2CA1-4637-A56E-6BF23588392C}" srcOrd="2" destOrd="0" parTransId="{2C1F02CF-E37B-4942-9C50-55CAA6820890}" sibTransId="{74F37ED5-762C-439A-9092-1DB9B6D7E18B}"/>
    <dgm:cxn modelId="{3715836D-67FD-4C92-89DE-D3A16E7AD478}" type="presOf" srcId="{84430297-870D-4A0E-BE90-51A4A47F29B5}" destId="{79AA9763-A288-4332-AFD3-2D0A8A341F96}" srcOrd="0" destOrd="0" presId="urn:microsoft.com/office/officeart/2005/8/layout/radial5"/>
    <dgm:cxn modelId="{2936EB45-35F2-44F7-95CA-41CD7F8F2EDC}" type="presOf" srcId="{D475F3D2-5F87-4E96-8AB7-DB2D3B6A2C1F}" destId="{0B2B4714-2BA7-4E1E-B100-5129F18290E9}" srcOrd="0" destOrd="0" presId="urn:microsoft.com/office/officeart/2005/8/layout/radial5"/>
    <dgm:cxn modelId="{B52E4739-8EFE-43A4-90E2-823DC0D40715}" type="presOf" srcId="{D563A71F-1F87-4195-A9F7-9970DA0DB250}" destId="{16A4570F-3A1D-47B3-9884-F27B9DE1AE86}" srcOrd="0" destOrd="0" presId="urn:microsoft.com/office/officeart/2005/8/layout/radial5"/>
    <dgm:cxn modelId="{FACD71E3-219F-428A-B5CC-8D0124FD04AB}" type="presOf" srcId="{67BD0974-D3DD-4F93-99FF-29F41345666C}" destId="{689D6E01-4479-418E-8181-4FEC1ABEFDAB}" srcOrd="1" destOrd="0" presId="urn:microsoft.com/office/officeart/2005/8/layout/radial5"/>
    <dgm:cxn modelId="{936813A1-AA31-4305-BCDF-7AEC73AA6191}" type="presOf" srcId="{4B025DE3-3EE1-4A94-8D25-74B9A7E4ED06}" destId="{CCC45DDB-9E4F-474B-8635-B32DEDE865D3}" srcOrd="1" destOrd="0" presId="urn:microsoft.com/office/officeart/2005/8/layout/radial5"/>
    <dgm:cxn modelId="{266160A6-3642-4E39-9965-E81AE9D331D6}" srcId="{747208CE-70F5-43EA-B73B-53867BA3E0BE}" destId="{2EEEE791-107C-4267-B809-B96A389EEA4A}" srcOrd="4" destOrd="0" parTransId="{D563A71F-1F87-4195-A9F7-9970DA0DB250}" sibTransId="{FF683221-3263-4CA2-AD90-ADA2AA4F367F}"/>
    <dgm:cxn modelId="{BB383BE9-5669-413A-85D6-7D6EFCD83421}" srcId="{747208CE-70F5-43EA-B73B-53867BA3E0BE}" destId="{0FCE36F5-E456-4138-A1A7-87405CFA6F57}" srcOrd="6" destOrd="0" parTransId="{79324786-0001-4075-8CB8-E7A3D86CA9E3}" sibTransId="{014EA863-F60D-40E9-8AA1-4109B287F164}"/>
    <dgm:cxn modelId="{FC51A2EC-8893-497B-9349-64EE5626C132}" type="presOf" srcId="{0FCE36F5-E456-4138-A1A7-87405CFA6F57}" destId="{FC0F1BFE-71BE-4991-8643-5915CE0C13C2}" srcOrd="0" destOrd="0" presId="urn:microsoft.com/office/officeart/2005/8/layout/radial5"/>
    <dgm:cxn modelId="{A4EE0D8A-6A7D-4434-A405-493EAB831A4C}" type="presOf" srcId="{95A44674-A7AE-45EE-8088-FEF84789F1C6}" destId="{DC58FDB5-D497-478D-974E-E96D3401C1EC}" srcOrd="1" destOrd="0" presId="urn:microsoft.com/office/officeart/2005/8/layout/radial5"/>
    <dgm:cxn modelId="{20CF7896-F688-435A-AC1A-427A09E2AF20}" type="presOf" srcId="{2C1F02CF-E37B-4942-9C50-55CAA6820890}" destId="{A86650DC-9001-4947-9EE8-FC5E3D71485F}" srcOrd="1" destOrd="0" presId="urn:microsoft.com/office/officeart/2005/8/layout/radial5"/>
    <dgm:cxn modelId="{13F4FB06-9337-4A0C-AB75-773906278902}" type="presOf" srcId="{79324786-0001-4075-8CB8-E7A3D86CA9E3}" destId="{D26F4895-61E8-4755-A5E6-4BAC3DEA9A17}" srcOrd="1" destOrd="0" presId="urn:microsoft.com/office/officeart/2005/8/layout/radial5"/>
    <dgm:cxn modelId="{292AB19D-C694-4E28-82DD-45C7793E53DA}" type="presOf" srcId="{67BD0974-D3DD-4F93-99FF-29F41345666C}" destId="{DBDF8184-90F2-4EE0-9D81-ACC5B184803E}" srcOrd="0" destOrd="0" presId="urn:microsoft.com/office/officeart/2005/8/layout/radial5"/>
    <dgm:cxn modelId="{BF1F5343-073F-4490-BFB4-76CAA98C5F37}" type="presOf" srcId="{2C1F02CF-E37B-4942-9C50-55CAA6820890}" destId="{3BACDA2B-A92B-4972-A747-26678878F4B5}" srcOrd="0" destOrd="0" presId="urn:microsoft.com/office/officeart/2005/8/layout/radial5"/>
    <dgm:cxn modelId="{971E071B-5A44-4C1D-A891-0AFC63173C73}" type="presOf" srcId="{2EEEE791-107C-4267-B809-B96A389EEA4A}" destId="{A2CE2883-6F6F-4605-8E19-10659F5A7E3A}" srcOrd="0" destOrd="0" presId="urn:microsoft.com/office/officeart/2005/8/layout/radial5"/>
    <dgm:cxn modelId="{28146498-7F62-4864-99BD-430FB06F45D9}" type="presOf" srcId="{53676976-6337-426B-A793-E696CDF9EF66}" destId="{62D6B581-9D66-4A27-9EFC-CE6DFD3B76B5}" srcOrd="0" destOrd="0" presId="urn:microsoft.com/office/officeart/2005/8/layout/radial5"/>
    <dgm:cxn modelId="{775EF3D2-5407-4629-A1D4-66BEA34E7CBB}" type="presOf" srcId="{40B83461-F769-4CCD-9B59-2CE11B912568}" destId="{BABC9122-52FC-4639-BEA2-6350C9EF3296}" srcOrd="1" destOrd="0" presId="urn:microsoft.com/office/officeart/2005/8/layout/radial5"/>
    <dgm:cxn modelId="{BB17724E-E3C1-4B9B-8FFA-66284EB4A1B9}" type="presOf" srcId="{0E463198-2CA1-4637-A56E-6BF23588392C}" destId="{DB58A15A-3E19-4FED-A802-0F3091B352B2}" srcOrd="0" destOrd="0" presId="urn:microsoft.com/office/officeart/2005/8/layout/radial5"/>
    <dgm:cxn modelId="{448AF184-CB89-4B55-A186-B91A0BCBEFBF}" type="presOf" srcId="{D563A71F-1F87-4195-A9F7-9970DA0DB250}" destId="{DB5605B9-AFAF-4DA4-8E53-FABCA57A3CD7}" srcOrd="1" destOrd="0" presId="urn:microsoft.com/office/officeart/2005/8/layout/radial5"/>
    <dgm:cxn modelId="{0A1B0B82-ACBF-4CDF-9589-F6B0DC40F2EC}" srcId="{53676976-6337-426B-A793-E696CDF9EF66}" destId="{747208CE-70F5-43EA-B73B-53867BA3E0BE}" srcOrd="0" destOrd="0" parTransId="{0BBD81F1-86D0-40D7-A34A-60874899AFD1}" sibTransId="{BB1927A0-632E-4874-B7FE-BDB28D1F1B3E}"/>
    <dgm:cxn modelId="{0F7389E7-CA85-4FB1-9FB5-8B485A85D599}" type="presOf" srcId="{38251785-87B7-45B7-9A1F-17159611E813}" destId="{BA890C7B-28CE-47FC-BA5B-0EA87845971F}" srcOrd="0" destOrd="0" presId="urn:microsoft.com/office/officeart/2005/8/layout/radial5"/>
    <dgm:cxn modelId="{8C3F1860-5D9D-46BE-A114-42F63F33CA1D}" type="presOf" srcId="{95A44674-A7AE-45EE-8088-FEF84789F1C6}" destId="{553C5AA9-12C9-4B60-9B1F-8B96139D9A95}" srcOrd="0" destOrd="0" presId="urn:microsoft.com/office/officeart/2005/8/layout/radial5"/>
    <dgm:cxn modelId="{D017EF9B-34B4-4103-B6A1-31F934426CF1}" srcId="{747208CE-70F5-43EA-B73B-53867BA3E0BE}" destId="{84430297-870D-4A0E-BE90-51A4A47F29B5}" srcOrd="0" destOrd="0" parTransId="{67BD0974-D3DD-4F93-99FF-29F41345666C}" sibTransId="{BC410468-752E-4AFD-9CEB-FE864CF09CB8}"/>
    <dgm:cxn modelId="{4AAC272D-2C4B-4C12-B28F-6EC78F03A6B9}" srcId="{747208CE-70F5-43EA-B73B-53867BA3E0BE}" destId="{38251785-87B7-45B7-9A1F-17159611E813}" srcOrd="5" destOrd="0" parTransId="{4B025DE3-3EE1-4A94-8D25-74B9A7E4ED06}" sibTransId="{04E763CA-955C-4720-9810-9362DC0539E2}"/>
    <dgm:cxn modelId="{438C114E-9031-4A46-A30A-A4E0EE0B2136}" type="presOf" srcId="{747208CE-70F5-43EA-B73B-53867BA3E0BE}" destId="{95D7C4E1-90C6-4F9D-BC71-30C685866E57}" srcOrd="0" destOrd="0" presId="urn:microsoft.com/office/officeart/2005/8/layout/radial5"/>
    <dgm:cxn modelId="{C2C76620-82B5-4AE8-8A71-CE3812FCD55B}" type="presParOf" srcId="{62D6B581-9D66-4A27-9EFC-CE6DFD3B76B5}" destId="{95D7C4E1-90C6-4F9D-BC71-30C685866E57}" srcOrd="0" destOrd="0" presId="urn:microsoft.com/office/officeart/2005/8/layout/radial5"/>
    <dgm:cxn modelId="{FF2A806B-4BB6-41FD-A924-73BCE1646938}" type="presParOf" srcId="{62D6B581-9D66-4A27-9EFC-CE6DFD3B76B5}" destId="{DBDF8184-90F2-4EE0-9D81-ACC5B184803E}" srcOrd="1" destOrd="0" presId="urn:microsoft.com/office/officeart/2005/8/layout/radial5"/>
    <dgm:cxn modelId="{E145DF00-0C58-4B8C-B97E-38C267009159}" type="presParOf" srcId="{DBDF8184-90F2-4EE0-9D81-ACC5B184803E}" destId="{689D6E01-4479-418E-8181-4FEC1ABEFDAB}" srcOrd="0" destOrd="0" presId="urn:microsoft.com/office/officeart/2005/8/layout/radial5"/>
    <dgm:cxn modelId="{A0E0F13A-CFD3-495B-9E65-2EE65237F18F}" type="presParOf" srcId="{62D6B581-9D66-4A27-9EFC-CE6DFD3B76B5}" destId="{79AA9763-A288-4332-AFD3-2D0A8A341F96}" srcOrd="2" destOrd="0" presId="urn:microsoft.com/office/officeart/2005/8/layout/radial5"/>
    <dgm:cxn modelId="{9A2F8BB7-5243-4A6F-A746-0DDE09A2BB30}" type="presParOf" srcId="{62D6B581-9D66-4A27-9EFC-CE6DFD3B76B5}" destId="{C85FA1BE-E132-4539-92B5-256FD4A1DF09}" srcOrd="3" destOrd="0" presId="urn:microsoft.com/office/officeart/2005/8/layout/radial5"/>
    <dgm:cxn modelId="{47B8CA43-2A77-4504-9CB4-0400E9529202}" type="presParOf" srcId="{C85FA1BE-E132-4539-92B5-256FD4A1DF09}" destId="{BABC9122-52FC-4639-BEA2-6350C9EF3296}" srcOrd="0" destOrd="0" presId="urn:microsoft.com/office/officeart/2005/8/layout/radial5"/>
    <dgm:cxn modelId="{081C1060-4EE7-45A3-AA08-049789B1331A}" type="presParOf" srcId="{62D6B581-9D66-4A27-9EFC-CE6DFD3B76B5}" destId="{2027AC4D-EC9F-46AB-BB70-4620DDDD6105}" srcOrd="4" destOrd="0" presId="urn:microsoft.com/office/officeart/2005/8/layout/radial5"/>
    <dgm:cxn modelId="{F77C867E-539E-4821-BC49-6BDC761F4175}" type="presParOf" srcId="{62D6B581-9D66-4A27-9EFC-CE6DFD3B76B5}" destId="{3BACDA2B-A92B-4972-A747-26678878F4B5}" srcOrd="5" destOrd="0" presId="urn:microsoft.com/office/officeart/2005/8/layout/radial5"/>
    <dgm:cxn modelId="{F67B8C25-F77C-4BDC-8873-6551E891CEEA}" type="presParOf" srcId="{3BACDA2B-A92B-4972-A747-26678878F4B5}" destId="{A86650DC-9001-4947-9EE8-FC5E3D71485F}" srcOrd="0" destOrd="0" presId="urn:microsoft.com/office/officeart/2005/8/layout/radial5"/>
    <dgm:cxn modelId="{5087FFBC-706E-437D-9AA1-FC1FFF38E0DB}" type="presParOf" srcId="{62D6B581-9D66-4A27-9EFC-CE6DFD3B76B5}" destId="{DB58A15A-3E19-4FED-A802-0F3091B352B2}" srcOrd="6" destOrd="0" presId="urn:microsoft.com/office/officeart/2005/8/layout/radial5"/>
    <dgm:cxn modelId="{965E2F9B-7E3B-412B-B2CE-1C9F7FEF7B7A}" type="presParOf" srcId="{62D6B581-9D66-4A27-9EFC-CE6DFD3B76B5}" destId="{553C5AA9-12C9-4B60-9B1F-8B96139D9A95}" srcOrd="7" destOrd="0" presId="urn:microsoft.com/office/officeart/2005/8/layout/radial5"/>
    <dgm:cxn modelId="{2E460DDE-2AD8-436A-AB49-E2574E216C1D}" type="presParOf" srcId="{553C5AA9-12C9-4B60-9B1F-8B96139D9A95}" destId="{DC58FDB5-D497-478D-974E-E96D3401C1EC}" srcOrd="0" destOrd="0" presId="urn:microsoft.com/office/officeart/2005/8/layout/radial5"/>
    <dgm:cxn modelId="{652C043D-760F-4140-8300-D6AC5A805FF5}" type="presParOf" srcId="{62D6B581-9D66-4A27-9EFC-CE6DFD3B76B5}" destId="{0B2B4714-2BA7-4E1E-B100-5129F18290E9}" srcOrd="8" destOrd="0" presId="urn:microsoft.com/office/officeart/2005/8/layout/radial5"/>
    <dgm:cxn modelId="{6D8A3B7A-B4DC-40C2-837B-F3CD05C6513A}" type="presParOf" srcId="{62D6B581-9D66-4A27-9EFC-CE6DFD3B76B5}" destId="{16A4570F-3A1D-47B3-9884-F27B9DE1AE86}" srcOrd="9" destOrd="0" presId="urn:microsoft.com/office/officeart/2005/8/layout/radial5"/>
    <dgm:cxn modelId="{F58E7FE5-250C-4AC2-ADAD-30B909CA5E77}" type="presParOf" srcId="{16A4570F-3A1D-47B3-9884-F27B9DE1AE86}" destId="{DB5605B9-AFAF-4DA4-8E53-FABCA57A3CD7}" srcOrd="0" destOrd="0" presId="urn:microsoft.com/office/officeart/2005/8/layout/radial5"/>
    <dgm:cxn modelId="{71A85925-5F27-4EC7-AA4F-F7C5DBE56A33}" type="presParOf" srcId="{62D6B581-9D66-4A27-9EFC-CE6DFD3B76B5}" destId="{A2CE2883-6F6F-4605-8E19-10659F5A7E3A}" srcOrd="10" destOrd="0" presId="urn:microsoft.com/office/officeart/2005/8/layout/radial5"/>
    <dgm:cxn modelId="{59908B3B-CCA0-421A-B15B-F3D5E514A7BB}" type="presParOf" srcId="{62D6B581-9D66-4A27-9EFC-CE6DFD3B76B5}" destId="{8056B796-08E2-4242-B2F5-FC0FCDF17CCA}" srcOrd="11" destOrd="0" presId="urn:microsoft.com/office/officeart/2005/8/layout/radial5"/>
    <dgm:cxn modelId="{7497F573-EFC0-45D1-AC92-0595BAD93AD6}" type="presParOf" srcId="{8056B796-08E2-4242-B2F5-FC0FCDF17CCA}" destId="{CCC45DDB-9E4F-474B-8635-B32DEDE865D3}" srcOrd="0" destOrd="0" presId="urn:microsoft.com/office/officeart/2005/8/layout/radial5"/>
    <dgm:cxn modelId="{17680D6D-FBD4-4CF7-A477-2C0E7EEFAF15}" type="presParOf" srcId="{62D6B581-9D66-4A27-9EFC-CE6DFD3B76B5}" destId="{BA890C7B-28CE-47FC-BA5B-0EA87845971F}" srcOrd="12" destOrd="0" presId="urn:microsoft.com/office/officeart/2005/8/layout/radial5"/>
    <dgm:cxn modelId="{224526B4-6586-4A04-B9A3-D2D4C9CB2EB0}" type="presParOf" srcId="{62D6B581-9D66-4A27-9EFC-CE6DFD3B76B5}" destId="{2EA07776-A216-4DBD-B4A3-193B59479B80}" srcOrd="13" destOrd="0" presId="urn:microsoft.com/office/officeart/2005/8/layout/radial5"/>
    <dgm:cxn modelId="{2FD6C9E7-08BC-4AE2-A633-10ED0158170F}" type="presParOf" srcId="{2EA07776-A216-4DBD-B4A3-193B59479B80}" destId="{D26F4895-61E8-4755-A5E6-4BAC3DEA9A17}" srcOrd="0" destOrd="0" presId="urn:microsoft.com/office/officeart/2005/8/layout/radial5"/>
    <dgm:cxn modelId="{8F8CD6AB-CD35-40C8-B0C6-54E34C00467B}" type="presParOf" srcId="{62D6B581-9D66-4A27-9EFC-CE6DFD3B76B5}" destId="{FC0F1BFE-71BE-4991-8643-5915CE0C13C2}" srcOrd="14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7C4E1-90C6-4F9D-BC71-30C685866E57}">
      <dsp:nvSpPr>
        <dsp:cNvPr id="0" name=""/>
        <dsp:cNvSpPr/>
      </dsp:nvSpPr>
      <dsp:spPr>
        <a:xfrm>
          <a:off x="3573575" y="2557260"/>
          <a:ext cx="1961352" cy="1961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500" kern="1200" dirty="0" smtClean="0">
              <a:solidFill>
                <a:srgbClr val="FFC000"/>
              </a:solidFill>
            </a:rPr>
            <a:t>НВК  №1</a:t>
          </a:r>
          <a:endParaRPr lang="ru-RU" sz="4500" kern="1200" dirty="0">
            <a:solidFill>
              <a:srgbClr val="FFC000"/>
            </a:solidFill>
          </a:endParaRPr>
        </a:p>
      </dsp:txBody>
      <dsp:txXfrm>
        <a:off x="3860808" y="2844493"/>
        <a:ext cx="1386886" cy="1386886"/>
      </dsp:txXfrm>
    </dsp:sp>
    <dsp:sp modelId="{DBDF8184-90F2-4EE0-9D81-ACC5B184803E}">
      <dsp:nvSpPr>
        <dsp:cNvPr id="0" name=""/>
        <dsp:cNvSpPr/>
      </dsp:nvSpPr>
      <dsp:spPr>
        <a:xfrm rot="16200000">
          <a:off x="4345598" y="1841954"/>
          <a:ext cx="417307" cy="666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408194" y="2037922"/>
        <a:ext cx="292115" cy="400115"/>
      </dsp:txXfrm>
    </dsp:sp>
    <dsp:sp modelId="{79AA9763-A288-4332-AFD3-2D0A8A341F96}">
      <dsp:nvSpPr>
        <dsp:cNvPr id="0" name=""/>
        <dsp:cNvSpPr/>
      </dsp:nvSpPr>
      <dsp:spPr>
        <a:xfrm>
          <a:off x="3671643" y="4670"/>
          <a:ext cx="1765217" cy="1765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Центр позашкільної роботи</a:t>
          </a:r>
          <a:endParaRPr lang="ru-RU" sz="1200" b="1" kern="1200" dirty="0"/>
        </a:p>
      </dsp:txBody>
      <dsp:txXfrm>
        <a:off x="3930153" y="263180"/>
        <a:ext cx="1248197" cy="1248197"/>
      </dsp:txXfrm>
    </dsp:sp>
    <dsp:sp modelId="{C85FA1BE-E132-4539-92B5-256FD4A1DF09}">
      <dsp:nvSpPr>
        <dsp:cNvPr id="0" name=""/>
        <dsp:cNvSpPr/>
      </dsp:nvSpPr>
      <dsp:spPr>
        <a:xfrm rot="19285714">
          <a:off x="5410884" y="2354969"/>
          <a:ext cx="417307" cy="666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424540" y="2527369"/>
        <a:ext cx="292115" cy="400115"/>
      </dsp:txXfrm>
    </dsp:sp>
    <dsp:sp modelId="{2027AC4D-EC9F-46AB-BB70-4620DDDD6105}">
      <dsp:nvSpPr>
        <dsp:cNvPr id="0" name=""/>
        <dsp:cNvSpPr/>
      </dsp:nvSpPr>
      <dsp:spPr>
        <a:xfrm>
          <a:off x="5744010" y="1002670"/>
          <a:ext cx="1765217" cy="1765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Музична школа</a:t>
          </a:r>
          <a:endParaRPr lang="ru-RU" sz="1400" b="1" kern="1200" dirty="0"/>
        </a:p>
      </dsp:txBody>
      <dsp:txXfrm>
        <a:off x="6002520" y="1261180"/>
        <a:ext cx="1248197" cy="1248197"/>
      </dsp:txXfrm>
    </dsp:sp>
    <dsp:sp modelId="{3BACDA2B-A92B-4972-A747-26678878F4B5}">
      <dsp:nvSpPr>
        <dsp:cNvPr id="0" name=""/>
        <dsp:cNvSpPr/>
      </dsp:nvSpPr>
      <dsp:spPr>
        <a:xfrm rot="848417">
          <a:off x="5657897" y="3532198"/>
          <a:ext cx="394155" cy="666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659688" y="3651126"/>
        <a:ext cx="275909" cy="400115"/>
      </dsp:txXfrm>
    </dsp:sp>
    <dsp:sp modelId="{DB58A15A-3E19-4FED-A802-0F3091B352B2}">
      <dsp:nvSpPr>
        <dsp:cNvPr id="0" name=""/>
        <dsp:cNvSpPr/>
      </dsp:nvSpPr>
      <dsp:spPr>
        <a:xfrm>
          <a:off x="6199627" y="3292203"/>
          <a:ext cx="1765217" cy="1765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ДЮСШ</a:t>
          </a:r>
          <a:endParaRPr lang="ru-RU" sz="1400" b="1" kern="1200" dirty="0"/>
        </a:p>
      </dsp:txBody>
      <dsp:txXfrm>
        <a:off x="6458137" y="3550713"/>
        <a:ext cx="1248197" cy="1248197"/>
      </dsp:txXfrm>
    </dsp:sp>
    <dsp:sp modelId="{553C5AA9-12C9-4B60-9B1F-8B96139D9A95}">
      <dsp:nvSpPr>
        <dsp:cNvPr id="0" name=""/>
        <dsp:cNvSpPr/>
      </dsp:nvSpPr>
      <dsp:spPr>
        <a:xfrm rot="3857143">
          <a:off x="4936787" y="4432123"/>
          <a:ext cx="417307" cy="666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972224" y="4509098"/>
        <a:ext cx="292115" cy="400115"/>
      </dsp:txXfrm>
    </dsp:sp>
    <dsp:sp modelId="{0B2B4714-2BA7-4E1E-B100-5129F18290E9}">
      <dsp:nvSpPr>
        <dsp:cNvPr id="0" name=""/>
        <dsp:cNvSpPr/>
      </dsp:nvSpPr>
      <dsp:spPr>
        <a:xfrm>
          <a:off x="4821720" y="5043488"/>
          <a:ext cx="1765217" cy="1765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Районний </a:t>
          </a:r>
          <a:r>
            <a:rPr lang="uk-UA" sz="1400" b="1" kern="1200" dirty="0" err="1" smtClean="0"/>
            <a:t>історико-краєзнавчий</a:t>
          </a:r>
          <a:r>
            <a:rPr lang="uk-UA" sz="1400" b="1" kern="1200" dirty="0" smtClean="0"/>
            <a:t> музей</a:t>
          </a:r>
          <a:endParaRPr lang="ru-RU" sz="1400" b="1" kern="1200" dirty="0"/>
        </a:p>
      </dsp:txBody>
      <dsp:txXfrm>
        <a:off x="5080230" y="5301998"/>
        <a:ext cx="1248197" cy="1248197"/>
      </dsp:txXfrm>
    </dsp:sp>
    <dsp:sp modelId="{16A4570F-3A1D-47B3-9884-F27B9DE1AE86}">
      <dsp:nvSpPr>
        <dsp:cNvPr id="0" name=""/>
        <dsp:cNvSpPr/>
      </dsp:nvSpPr>
      <dsp:spPr>
        <a:xfrm rot="6942857">
          <a:off x="3754409" y="4432123"/>
          <a:ext cx="417307" cy="666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844164" y="4509098"/>
        <a:ext cx="292115" cy="400115"/>
      </dsp:txXfrm>
    </dsp:sp>
    <dsp:sp modelId="{A2CE2883-6F6F-4605-8E19-10659F5A7E3A}">
      <dsp:nvSpPr>
        <dsp:cNvPr id="0" name=""/>
        <dsp:cNvSpPr/>
      </dsp:nvSpPr>
      <dsp:spPr>
        <a:xfrm>
          <a:off x="2521566" y="5043488"/>
          <a:ext cx="1765217" cy="1765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Районна бібліотека</a:t>
          </a:r>
          <a:endParaRPr lang="ru-RU" sz="1400" b="1" kern="1200" dirty="0"/>
        </a:p>
      </dsp:txBody>
      <dsp:txXfrm>
        <a:off x="2780076" y="5301998"/>
        <a:ext cx="1248197" cy="1248197"/>
      </dsp:txXfrm>
    </dsp:sp>
    <dsp:sp modelId="{8056B796-08E2-4242-B2F5-FC0FCDF17CCA}">
      <dsp:nvSpPr>
        <dsp:cNvPr id="0" name=""/>
        <dsp:cNvSpPr/>
      </dsp:nvSpPr>
      <dsp:spPr>
        <a:xfrm rot="10028571">
          <a:off x="3017208" y="3507703"/>
          <a:ext cx="417307" cy="666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140831" y="3627146"/>
        <a:ext cx="292115" cy="400115"/>
      </dsp:txXfrm>
    </dsp:sp>
    <dsp:sp modelId="{BA890C7B-28CE-47FC-BA5B-0EA87845971F}">
      <dsp:nvSpPr>
        <dsp:cNvPr id="0" name=""/>
        <dsp:cNvSpPr/>
      </dsp:nvSpPr>
      <dsp:spPr>
        <a:xfrm>
          <a:off x="1087443" y="3245154"/>
          <a:ext cx="1765217" cy="1765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Районний будинок культури</a:t>
          </a:r>
          <a:endParaRPr lang="ru-RU" sz="1400" b="1" kern="1200" dirty="0"/>
        </a:p>
      </dsp:txBody>
      <dsp:txXfrm>
        <a:off x="1345953" y="3503664"/>
        <a:ext cx="1248197" cy="1248197"/>
      </dsp:txXfrm>
    </dsp:sp>
    <dsp:sp modelId="{2EA07776-A216-4DBD-B4A3-193B59479B80}">
      <dsp:nvSpPr>
        <dsp:cNvPr id="0" name=""/>
        <dsp:cNvSpPr/>
      </dsp:nvSpPr>
      <dsp:spPr>
        <a:xfrm rot="13114286">
          <a:off x="3280312" y="2354969"/>
          <a:ext cx="417307" cy="6668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391848" y="2527369"/>
        <a:ext cx="292115" cy="400115"/>
      </dsp:txXfrm>
    </dsp:sp>
    <dsp:sp modelId="{FC0F1BFE-71BE-4991-8643-5915CE0C13C2}">
      <dsp:nvSpPr>
        <dsp:cNvPr id="0" name=""/>
        <dsp:cNvSpPr/>
      </dsp:nvSpPr>
      <dsp:spPr>
        <a:xfrm>
          <a:off x="1599275" y="1002670"/>
          <a:ext cx="1765217" cy="1765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СПТУ № 74</a:t>
          </a:r>
          <a:endParaRPr lang="ru-RU" sz="1400" b="1" kern="1200" dirty="0"/>
        </a:p>
      </dsp:txBody>
      <dsp:txXfrm>
        <a:off x="1857785" y="1261180"/>
        <a:ext cx="1248197" cy="1248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2457A24-F793-46BA-89FE-C88AF3966B0D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6F00C71-F257-470B-9C55-61C30924854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карта"/>
          <p:cNvPicPr>
            <a:picLocks noChangeAspect="1" noChangeArrowheads="1"/>
          </p:cNvPicPr>
          <p:nvPr/>
        </p:nvPicPr>
        <p:blipFill>
          <a:blip r:embed="rId2"/>
          <a:srcRect t="13486"/>
          <a:stretch>
            <a:fillRect/>
          </a:stretch>
        </p:blipFill>
        <p:spPr bwMode="auto">
          <a:xfrm>
            <a:off x="228600" y="1143000"/>
            <a:ext cx="868680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Мережа</a:t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sz="4000" dirty="0" smtClean="0"/>
              <a:t>ЗНЗ Васильківського району у 2016 році</a:t>
            </a:r>
            <a:endParaRPr lang="ru-RU" sz="4000" dirty="0"/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2057400" y="3429000"/>
            <a:ext cx="1544638" cy="24606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000" b="1">
                <a:latin typeface="Calibri" pitchFamily="34" charset="0"/>
              </a:rPr>
              <a:t>Васильківський НВК №1</a:t>
            </a:r>
            <a:endParaRPr lang="ru-RU" sz="1000" b="1">
              <a:latin typeface="Calibri" pitchFamily="34" charset="0"/>
            </a:endParaRPr>
          </a:p>
        </p:txBody>
      </p:sp>
      <p:sp>
        <p:nvSpPr>
          <p:cNvPr id="2053" name="TextBox 9"/>
          <p:cNvSpPr txBox="1">
            <a:spLocks noChangeArrowheads="1"/>
          </p:cNvSpPr>
          <p:nvPr/>
        </p:nvSpPr>
        <p:spPr bwMode="auto">
          <a:xfrm>
            <a:off x="7010400" y="4267200"/>
            <a:ext cx="1482725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Шевченківський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54" name="TextBox 10"/>
          <p:cNvSpPr txBox="1">
            <a:spLocks noChangeArrowheads="1"/>
          </p:cNvSpPr>
          <p:nvPr/>
        </p:nvSpPr>
        <p:spPr bwMode="auto">
          <a:xfrm>
            <a:off x="4191000" y="3048000"/>
            <a:ext cx="1612900" cy="26193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Васильківська СЗШ №2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55" name="TextBox 12"/>
          <p:cNvSpPr txBox="1">
            <a:spLocks noChangeArrowheads="1"/>
          </p:cNvSpPr>
          <p:nvPr/>
        </p:nvSpPr>
        <p:spPr bwMode="auto">
          <a:xfrm>
            <a:off x="3352800" y="3886200"/>
            <a:ext cx="1679575" cy="26193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Васильківський НВК №3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56" name="TextBox 13"/>
          <p:cNvSpPr txBox="1">
            <a:spLocks noChangeArrowheads="1"/>
          </p:cNvSpPr>
          <p:nvPr/>
        </p:nvSpPr>
        <p:spPr bwMode="auto">
          <a:xfrm>
            <a:off x="685800" y="4191000"/>
            <a:ext cx="1636713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Новогригорівський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57" name="TextBox 16"/>
          <p:cNvSpPr txBox="1">
            <a:spLocks noChangeArrowheads="1"/>
          </p:cNvSpPr>
          <p:nvPr/>
        </p:nvSpPr>
        <p:spPr bwMode="auto">
          <a:xfrm>
            <a:off x="0" y="3886200"/>
            <a:ext cx="1331913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Авангардська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58" name="TextBox 17"/>
          <p:cNvSpPr txBox="1">
            <a:spLocks noChangeArrowheads="1"/>
          </p:cNvSpPr>
          <p:nvPr/>
        </p:nvSpPr>
        <p:spPr bwMode="auto">
          <a:xfrm>
            <a:off x="5257800" y="4038600"/>
            <a:ext cx="1387475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Зеленогайська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59" name="TextBox 18"/>
          <p:cNvSpPr txBox="1">
            <a:spLocks noChangeArrowheads="1"/>
          </p:cNvSpPr>
          <p:nvPr/>
        </p:nvSpPr>
        <p:spPr bwMode="auto">
          <a:xfrm>
            <a:off x="1143000" y="2971800"/>
            <a:ext cx="1344613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Манвелівська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60" name="TextBox 19"/>
          <p:cNvSpPr txBox="1">
            <a:spLocks noChangeArrowheads="1"/>
          </p:cNvSpPr>
          <p:nvPr/>
        </p:nvSpPr>
        <p:spPr bwMode="auto">
          <a:xfrm>
            <a:off x="7467600" y="3352800"/>
            <a:ext cx="1350963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Миколаївська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61" name="TextBox 20"/>
          <p:cNvSpPr txBox="1">
            <a:spLocks noChangeArrowheads="1"/>
          </p:cNvSpPr>
          <p:nvPr/>
        </p:nvSpPr>
        <p:spPr bwMode="auto">
          <a:xfrm>
            <a:off x="6781800" y="3048000"/>
            <a:ext cx="1393825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Дубовиківська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62" name="TextBox 21"/>
          <p:cNvSpPr txBox="1">
            <a:spLocks noChangeArrowheads="1"/>
          </p:cNvSpPr>
          <p:nvPr/>
        </p:nvSpPr>
        <p:spPr bwMode="auto">
          <a:xfrm>
            <a:off x="2209800" y="3962400"/>
            <a:ext cx="1162050" cy="26193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Павлівська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63" name="TextBox 22"/>
          <p:cNvSpPr txBox="1">
            <a:spLocks noChangeArrowheads="1"/>
          </p:cNvSpPr>
          <p:nvPr/>
        </p:nvSpPr>
        <p:spPr bwMode="auto">
          <a:xfrm>
            <a:off x="1219200" y="2514600"/>
            <a:ext cx="1300163" cy="2619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Письменська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64" name="TextBox 27"/>
          <p:cNvSpPr txBox="1">
            <a:spLocks noChangeArrowheads="1"/>
          </p:cNvSpPr>
          <p:nvPr/>
        </p:nvSpPr>
        <p:spPr bwMode="auto">
          <a:xfrm>
            <a:off x="5638800" y="4953000"/>
            <a:ext cx="1209675" cy="26193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Чаплинська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65" name="TextBox 28"/>
          <p:cNvSpPr txBox="1">
            <a:spLocks noChangeArrowheads="1"/>
          </p:cNvSpPr>
          <p:nvPr/>
        </p:nvSpPr>
        <p:spPr bwMode="auto">
          <a:xfrm>
            <a:off x="3048000" y="4800600"/>
            <a:ext cx="1460500" cy="2619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Дебальцівський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66" name="TextBox 29"/>
          <p:cNvSpPr txBox="1">
            <a:spLocks noChangeArrowheads="1"/>
          </p:cNvSpPr>
          <p:nvPr/>
        </p:nvSpPr>
        <p:spPr bwMode="auto">
          <a:xfrm>
            <a:off x="3429000" y="1600200"/>
            <a:ext cx="2028825" cy="2619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Великоолександрівський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67" name="TextBox 30"/>
          <p:cNvSpPr txBox="1">
            <a:spLocks noChangeArrowheads="1"/>
          </p:cNvSpPr>
          <p:nvPr/>
        </p:nvSpPr>
        <p:spPr bwMode="auto">
          <a:xfrm>
            <a:off x="5791200" y="4572000"/>
            <a:ext cx="1298575" cy="2619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Чаплинська НСЗШ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68" name="TextBox 31"/>
          <p:cNvSpPr txBox="1">
            <a:spLocks noChangeArrowheads="1"/>
          </p:cNvSpPr>
          <p:nvPr/>
        </p:nvSpPr>
        <p:spPr bwMode="auto">
          <a:xfrm>
            <a:off x="4724400" y="3429000"/>
            <a:ext cx="1319213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Ульянівська НСЗШ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69" name="TextBox 32"/>
          <p:cNvSpPr txBox="1">
            <a:spLocks noChangeArrowheads="1"/>
          </p:cNvSpPr>
          <p:nvPr/>
        </p:nvSpPr>
        <p:spPr bwMode="auto">
          <a:xfrm>
            <a:off x="4191000" y="2743200"/>
            <a:ext cx="1358900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Богданівський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70" name="TextBox 33"/>
          <p:cNvSpPr txBox="1">
            <a:spLocks noChangeArrowheads="1"/>
          </p:cNvSpPr>
          <p:nvPr/>
        </p:nvSpPr>
        <p:spPr bwMode="auto">
          <a:xfrm>
            <a:off x="4724400" y="2362200"/>
            <a:ext cx="1468438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Добровільський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71" name="TextBox 34"/>
          <p:cNvSpPr txBox="1">
            <a:spLocks noChangeArrowheads="1"/>
          </p:cNvSpPr>
          <p:nvPr/>
        </p:nvSpPr>
        <p:spPr bwMode="auto">
          <a:xfrm>
            <a:off x="228600" y="1981200"/>
            <a:ext cx="1587500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Воскресенівська НСЗШ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072" name="TextBox 35"/>
          <p:cNvSpPr txBox="1">
            <a:spLocks noChangeArrowheads="1"/>
          </p:cNvSpPr>
          <p:nvPr/>
        </p:nvSpPr>
        <p:spPr bwMode="auto">
          <a:xfrm>
            <a:off x="3962400" y="4267200"/>
            <a:ext cx="1343025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Григорівський НВК</a:t>
            </a:r>
            <a:endParaRPr lang="ru-RU" sz="11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74947361"/>
              </p:ext>
            </p:extLst>
          </p:nvPr>
        </p:nvGraphicFramePr>
        <p:xfrm>
          <a:off x="35496" y="0"/>
          <a:ext cx="9108504" cy="6813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48902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I:\DCIM\105MSDCF\DSC03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7005"/>
            <a:ext cx="3528392" cy="2646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333" y="4077072"/>
            <a:ext cx="3967539" cy="2564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26452"/>
            <a:ext cx="2747600" cy="2465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1447060"/>
            <a:ext cx="6492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Гостинно зустрічає школа </a:t>
            </a:r>
          </a:p>
          <a:p>
            <a:pPr algn="ctr"/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своїх учнів світлими коридорами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746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9600" cy="4167336"/>
          </a:xfrm>
        </p:spPr>
        <p:txBody>
          <a:bodyPr>
            <a:noAutofit/>
          </a:bodyPr>
          <a:lstStyle/>
          <a:p>
            <a:pPr algn="ctr"/>
            <a:r>
              <a:rPr lang="uk-UA" sz="8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Умови, створені для здобуття школярами якісної освіти</a:t>
            </a:r>
            <a:endParaRPr lang="ru-RU" sz="8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2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852" y="54071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C00000"/>
                </a:solidFill>
              </a:rPr>
              <a:t>Робота дошкільних груп НВК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F:\IMGP1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181847" cy="2799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MGP17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56" y="3108710"/>
            <a:ext cx="4120221" cy="2758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IMGP17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4141753" cy="27725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967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11621"/>
            <a:ext cx="82296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Лінгафонний кабінет для вивчення іноземних мов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 descr="DSC024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96" t="32982" r="20892" b="3615"/>
          <a:stretch>
            <a:fillRect/>
          </a:stretch>
        </p:blipFill>
        <p:spPr bwMode="auto">
          <a:xfrm>
            <a:off x="142547" y="3068960"/>
            <a:ext cx="4862018" cy="33068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B0F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DSC024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09" t="44116" r="18365" b="9586"/>
          <a:stretch>
            <a:fillRect/>
          </a:stretch>
        </p:blipFill>
        <p:spPr bwMode="auto">
          <a:xfrm>
            <a:off x="4860032" y="1705973"/>
            <a:ext cx="3985215" cy="272597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B0F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784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803993"/>
            <a:ext cx="7914262" cy="85091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Сучасні кабінети хімії, фізики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F:\IMGP1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10" y="150572"/>
            <a:ext cx="4501008" cy="2990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8A026C6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4" t="2644" r="1859" b="51685"/>
          <a:stretch/>
        </p:blipFill>
        <p:spPr bwMode="auto">
          <a:xfrm>
            <a:off x="611560" y="3356992"/>
            <a:ext cx="3391182" cy="244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8A026C6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7" t="51655" b="845"/>
          <a:stretch/>
        </p:blipFill>
        <p:spPr bwMode="auto">
          <a:xfrm>
            <a:off x="5197564" y="3374822"/>
            <a:ext cx="3328258" cy="242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473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7"/>
            <a:ext cx="4258816" cy="197467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Заняття в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ютерних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класах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 descr="C05150F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25" t="50869" r="6772" b="5074"/>
          <a:stretch/>
        </p:blipFill>
        <p:spPr bwMode="auto">
          <a:xfrm>
            <a:off x="539552" y="2780928"/>
            <a:ext cx="4858327" cy="358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:\IMGP1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4410267" cy="2952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1272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416824" cy="78296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фізичного виховання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F:\IMGP16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451"/>
          <a:stretch/>
        </p:blipFill>
        <p:spPr bwMode="auto">
          <a:xfrm>
            <a:off x="5297137" y="1321274"/>
            <a:ext cx="3181445" cy="3780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I:\DCIM\103MSDCF\DSC01032.JPG"/>
          <p:cNvPicPr/>
          <p:nvPr/>
        </p:nvPicPr>
        <p:blipFill rotWithShape="1">
          <a:blip r:embed="rId3" cstate="print"/>
          <a:srcRect t="23503"/>
          <a:stretch/>
        </p:blipFill>
        <p:spPr bwMode="auto">
          <a:xfrm>
            <a:off x="411378" y="1363985"/>
            <a:ext cx="3590920" cy="190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:\DCIM\103MSDCF\DSC010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4348" y="3272417"/>
            <a:ext cx="3446904" cy="26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846489" y="5521488"/>
            <a:ext cx="7416824" cy="782960"/>
          </a:xfrm>
          <a:prstGeom prst="rect">
            <a:avLst/>
          </a:prstGeom>
        </p:spPr>
        <p:txBody>
          <a:bodyPr vert="horz" lIns="0" rIns="0" bIns="0" anchor="b">
            <a:normAutofit fontScale="6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Заняття спортом у позаурочний час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31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1340768"/>
            <a:ext cx="492675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Виховання трудових навичок школярів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F:\IMGP18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36912"/>
            <a:ext cx="4302701" cy="2880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IMGP1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518870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718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374492"/>
            <a:ext cx="4485184" cy="1143000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народознавства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F:\IMGP1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744416" cy="25065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73016"/>
            <a:ext cx="5675313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971945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Музей історії школи</a:t>
            </a:r>
            <a:endParaRPr lang="ru-RU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351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057400"/>
            <a:ext cx="3505200" cy="280036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00B0F0"/>
                </a:solidFill>
              </a:rPr>
              <a:t>Видатки на утримання ЗНЗ Васильківського району</a:t>
            </a:r>
            <a:endParaRPr lang="ru-RU" sz="3600" b="1" dirty="0">
              <a:solidFill>
                <a:srgbClr val="00B0F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542" t="18520" r="55051" b="9085"/>
          <a:stretch>
            <a:fillRect/>
          </a:stretch>
        </p:blipFill>
        <p:spPr bwMode="auto">
          <a:xfrm>
            <a:off x="388620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769" y="1412776"/>
            <a:ext cx="3826768" cy="1143000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психолога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F:\IMGP1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302700" cy="2880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ФОТОГРАФІЇ\DSC_1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937177" cy="2607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:\ФОТОГРАФІЇ\DSC_11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59" y="3405339"/>
            <a:ext cx="4041629" cy="26769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31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DCIM\105MSDCF\DSC036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18" t="17960"/>
          <a:stretch/>
        </p:blipFill>
        <p:spPr bwMode="auto">
          <a:xfrm>
            <a:off x="364308" y="1276566"/>
            <a:ext cx="4500494" cy="3169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3" name="Picture 3" descr="I:\DCIM\105MSDCF\DSC03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120" y="3345288"/>
            <a:ext cx="4045125" cy="3034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729095" y="627589"/>
            <a:ext cx="4049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Музичний кабінет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3135" y="1960293"/>
            <a:ext cx="3600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Кімната відпочинку групи продовженого дня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18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Сучасний медичний кабінет 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їдальня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I:\DCIM\105MSDCF\DSC036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09488"/>
            <a:ext cx="4680520" cy="3510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87554"/>
            <a:ext cx="3456384" cy="404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256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477" y="332656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Шкільна бібліотека – інформаційний центр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F:\Шкільний музей\Школа сьогодні\DSC09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40" y="1637680"/>
            <a:ext cx="6324827" cy="4744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924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3501"/>
            <a:ext cx="8229600" cy="65033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 міжнародних та Всеукраїнських  конкурсах з основ наук: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4" name="Picture 4" descr="G:\DSC_09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66"/>
          <a:stretch/>
        </p:blipFill>
        <p:spPr bwMode="auto">
          <a:xfrm>
            <a:off x="657247" y="4081140"/>
            <a:ext cx="4558135" cy="2600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842"/>
          <a:stretch/>
        </p:blipFill>
        <p:spPr bwMode="auto">
          <a:xfrm>
            <a:off x="5147227" y="1916832"/>
            <a:ext cx="3996773" cy="24422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644" y="1772816"/>
            <a:ext cx="4032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«Лелека», «Гринвіч», «</a:t>
            </a:r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</a:rPr>
              <a:t>Геліантус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», «Кенгуру», «Бобер», «Соняшник», «Патріот», «Колосок», «Левеня, «Кришталева сова»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31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078" y="260648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Творчі конкурси учнів НВК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9" y="4581128"/>
            <a:ext cx="4396879" cy="1895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556793"/>
            <a:ext cx="3960441" cy="252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998" y="1649700"/>
            <a:ext cx="3960441" cy="245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56" b="14693"/>
          <a:stretch/>
        </p:blipFill>
        <p:spPr bwMode="auto">
          <a:xfrm>
            <a:off x="5148064" y="4366469"/>
            <a:ext cx="3471375" cy="211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296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Кадровий потенціал НВК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405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Всього вчителів – 44 + 3 вихователя дошкільних груп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846071532"/>
              </p:ext>
            </p:extLst>
          </p:nvPr>
        </p:nvGraphicFramePr>
        <p:xfrm>
          <a:off x="539552" y="2132856"/>
          <a:ext cx="820891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3635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84708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школярів у районних предметних олімпіадах з базових дисциплін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56682279"/>
              </p:ext>
            </p:extLst>
          </p:nvPr>
        </p:nvGraphicFramePr>
        <p:xfrm>
          <a:off x="1691680" y="227687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28646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04088"/>
            <a:ext cx="8363272" cy="1143000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Працевлаштування випускників 11 класів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3341923540"/>
              </p:ext>
            </p:extLst>
          </p:nvPr>
        </p:nvGraphicFramePr>
        <p:xfrm>
          <a:off x="1043608" y="2132856"/>
          <a:ext cx="72728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2686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576" y="116632"/>
            <a:ext cx="8707293" cy="11430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Досягнення школярів НВК 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118" y="1340768"/>
            <a:ext cx="591456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2014-2015 навчальний рік </a:t>
            </a:r>
          </a:p>
          <a:p>
            <a:pPr marL="0" indent="0" algn="just">
              <a:buNone/>
            </a:pPr>
            <a:r>
              <a:rPr lang="uk-UA" sz="2400" dirty="0" smtClean="0"/>
              <a:t>учениця 11 класу Булава Анна посіла ІІ місце в обласному турі олімпіади з англійської мови;</a:t>
            </a:r>
          </a:p>
          <a:p>
            <a:pPr marL="0" indent="0" algn="just">
              <a:buNone/>
            </a:pPr>
            <a:r>
              <a:rPr lang="uk-UA" sz="2400" dirty="0" smtClean="0"/>
              <a:t>учениця 10 класу Гаркуша Владислава посіла ІІ місце в обласному турі олімпіади з історії.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17" y="1340768"/>
            <a:ext cx="2505994" cy="244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8118" y="4509120"/>
            <a:ext cx="862575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uk-U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2015-2016 навчальний рік </a:t>
            </a:r>
          </a:p>
          <a:p>
            <a:pPr lvl="0" algn="just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uk-UA" sz="2400" dirty="0">
                <a:solidFill>
                  <a:prstClr val="black"/>
                </a:solidFill>
              </a:rPr>
              <a:t>учениця 11 класу Корсунь Катерина посіла ІІІ місце в обласному турі олімпіади з української мови;</a:t>
            </a:r>
          </a:p>
          <a:p>
            <a:pPr lvl="0" algn="just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uk-UA" sz="2400" dirty="0">
                <a:solidFill>
                  <a:prstClr val="black"/>
                </a:solidFill>
              </a:rPr>
              <a:t>учениця 11 класу Гаркуша Владислава посіла ІІ місце в обласному турі олімпіади з історії.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0175" y="3851038"/>
            <a:ext cx="2801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</a:rPr>
              <a:t>Учасниця секції англійської мови МАН - Іванова Владислава 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62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509" y="114300"/>
            <a:ext cx="7127875" cy="954107"/>
          </a:xfr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 algn="ctr" defTabSz="457200">
              <a:buNone/>
            </a:pPr>
            <a:r>
              <a:rPr lang="uk-UA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Субвенція сільських та селищних рад </a:t>
            </a:r>
            <a:br>
              <a:rPr lang="uk-UA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uk-UA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відділу освіти, молоді та спорту</a:t>
            </a:r>
            <a:endParaRPr lang="ru-RU" sz="2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="" xmlns:p14="http://schemas.microsoft.com/office/powerpoint/2010/main" val="1369445348"/>
              </p:ext>
            </p:extLst>
          </p:nvPr>
        </p:nvGraphicFramePr>
        <p:xfrm>
          <a:off x="730609" y="1260514"/>
          <a:ext cx="7679966" cy="54450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8591"/>
                <a:gridCol w="2962275"/>
                <a:gridCol w="1638300"/>
                <a:gridCol w="259080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0" kern="1200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№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0" kern="1200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з/п</a:t>
                      </a: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kern="1200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Назва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kern="1200" cap="none" spc="0" dirty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сільських та селищних рад</a:t>
                      </a:r>
                    </a:p>
                  </a:txBody>
                  <a:tcPr marL="68580" marR="68580" marT="0" marB="0"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b="0" kern="1200" cap="none" spc="0" dirty="0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Підвіз та харчування</a:t>
                      </a:r>
                      <a:endParaRPr lang="ru-RU" sz="1200" b="0" kern="1200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b="0" kern="1200" cap="none" spc="0" dirty="0" smtClean="0">
                          <a:ln w="900" cmpd="sng">
                            <a:solidFill>
                              <a:schemeClr val="accent1">
                                <a:satMod val="190000"/>
                                <a:alpha val="55000"/>
                              </a:schemeClr>
                            </a:solidFill>
                            <a:prstDash val="solid"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Оплата праці кухарам та водіям шкільних автобусів</a:t>
                      </a:r>
                      <a:endParaRPr lang="ru-RU" sz="1200" b="0" kern="1200" cap="none" spc="0" dirty="0">
                        <a:ln w="900" cmpd="sng">
                          <a:solidFill>
                            <a:schemeClr val="accent1">
                              <a:satMod val="190000"/>
                              <a:alpha val="55000"/>
                            </a:schemeClr>
                          </a:solidFill>
                          <a:prstDash val="solid"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FF99"/>
                    </a:solidFill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1.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Васильківська селищна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655,22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574,2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2.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Чаплинська селищна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148,4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134,1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3.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Письменська селищна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92,7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108,8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4.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Воскресенівська сільська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6,2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7,0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5.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Богданівська  сільська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50,1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74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6.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Миколаївська  сільська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28,5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57,8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7.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Зеленогайська  сільська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73,6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113,6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8.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Шевченківська  сільська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76,5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65,8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9.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Добровільська  сільська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63,8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113,4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10.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Дебальцівська  сільська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42,2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92,9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11.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Григорівська  сільська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39,6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48,6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</a:rPr>
                        <a:t>12.</a:t>
                      </a:r>
                      <a:endParaRPr lang="ru-RU" sz="100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Великоолександрівська  </a:t>
                      </a:r>
                      <a:r>
                        <a:rPr lang="ru-RU" sz="1200" dirty="0" smtClean="0">
                          <a:effectLst/>
                          <a:latin typeface="Bookman Old Style" panose="02050604050505020204" pitchFamily="18" charset="0"/>
                        </a:rPr>
                        <a:t>сіл.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71,4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25,0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</a:rPr>
                        <a:t>13.</a:t>
                      </a: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Bookman Old Style" panose="02050604050505020204" pitchFamily="18" charset="0"/>
                        </a:rPr>
                        <a:t>Павлівська  сільська рада</a:t>
                      </a:r>
                      <a:endParaRPr lang="ru-RU" sz="1000" dirty="0"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141,2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87,1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2FEB8"/>
                    </a:solidFill>
                  </a:tcPr>
                </a:tc>
              </a:tr>
              <a:tr h="3706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Всього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1489,42</a:t>
                      </a:r>
                    </a:p>
                  </a:txBody>
                  <a:tcPr marL="9525" marR="9525" marT="9525" marB="0" anchor="ctr">
                    <a:solidFill>
                      <a:srgbClr val="F2FEB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1502,3</a:t>
                      </a:r>
                    </a:p>
                  </a:txBody>
                  <a:tcPr marL="9525" marR="9525" marT="9525" marB="0" anchor="ctr">
                    <a:solidFill>
                      <a:srgbClr val="F2FEB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445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584176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НВК посідають призові місця зі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стрітболу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бадмінтону,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футзалу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волейболу, 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баскітболу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 пляжного волейболу; «Старти надій» – І місце,  в конкурсах «Олімпійське лелеченя» – І місце, «Сокіл (Джура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- І місце;  вікторина «Знавці олімпійського спорту – ІІ місце.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6317" y="3019018"/>
            <a:ext cx="7128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Щороку НВК є дипломантом міжнародних виставок   «Сучасні </a:t>
            </a: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заклади освіти» в </a:t>
            </a:r>
            <a:r>
              <a:rPr lang="uk-UA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м.Києві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dirty="0" smtClean="0"/>
              <a:t>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5301208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2015 році НВК взяв участь в обласній виставці-презентації  «Педагогічні здобутки освіти Дніпропетровщини»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933995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Учителі та учні стали переможцями обласного етапу  проекту  ПРООН «Трансформація ринку у напрямку </a:t>
            </a:r>
            <a:r>
              <a:rPr lang="uk-UA" sz="2400" b="1" dirty="0" err="1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енергоефективного</a:t>
            </a:r>
            <a:r>
              <a:rPr lang="uk-UA" sz="24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освітлення» </a:t>
            </a:r>
            <a:endParaRPr lang="ru-RU" sz="2400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820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340768"/>
            <a:ext cx="8208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Одне із завдань  школи -  якісні знання, які будуть необхідні випускникам для життя в сучасному світі. Щороку випускники 11-х класів вдало складають ЗНО. За результатами  ЗНО-2015 школа посіла І місце в районі та 1009 місце серед  9 тисяч шкіл України. Медалісти підтверджують свої знання при складання ЗНО.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70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95023" y="1274782"/>
            <a:ext cx="6965245" cy="1202485"/>
          </a:xfrm>
          <a:prstGeom prst="rect">
            <a:avLst/>
          </a:prstGeom>
          <a:solidFill>
            <a:srgbClr val="E3DED1">
              <a:lumMod val="90000"/>
            </a:srgbClr>
          </a:solidFill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ysClr val="window" lastClr="FFFE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Демографічна</a:t>
            </a:r>
            <a:br>
              <a:rPr kumimoji="0" lang="uk-UA" sz="3600" b="1" i="0" u="none" strike="noStrike" kern="1200" cap="none" spc="0" normalizeH="0" baseline="0" noProof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ysClr val="window" lastClr="FFFE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</a:br>
            <a:r>
              <a:rPr kumimoji="0" lang="uk-UA" sz="3600" b="1" i="0" u="none" strike="noStrike" kern="1200" cap="none" spc="0" normalizeH="0" baseline="0" noProof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ysClr val="window" lastClr="FFFE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/>
                <a:ea typeface="+mj-ea"/>
                <a:cs typeface="+mj-cs"/>
              </a:rPr>
              <a:t>тенденція</a:t>
            </a:r>
            <a:endParaRPr kumimoji="0" lang="ru-RU" sz="3600" b="1" i="0" u="none" strike="noStrike" kern="1200" cap="none" spc="0" normalizeH="0" baseline="0" noProof="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ysClr val="window" lastClr="FFFE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Verdana"/>
              <a:ea typeface="+mj-ea"/>
              <a:cs typeface="+mj-cs"/>
            </a:endParaRPr>
          </a:p>
        </p:txBody>
      </p:sp>
      <p:graphicFrame>
        <p:nvGraphicFramePr>
          <p:cNvPr id="3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67033109"/>
              </p:ext>
            </p:extLst>
          </p:nvPr>
        </p:nvGraphicFramePr>
        <p:xfrm>
          <a:off x="1095022" y="3048000"/>
          <a:ext cx="6965245" cy="2438400"/>
        </p:xfrm>
        <a:graphic>
          <a:graphicData uri="http://schemas.openxmlformats.org/drawingml/2006/table">
            <a:tbl>
              <a:tblPr firstRow="1" bandRow="1"/>
              <a:tblGrid>
                <a:gridCol w="2248253"/>
                <a:gridCol w="619125"/>
                <a:gridCol w="609600"/>
                <a:gridCol w="606155"/>
                <a:gridCol w="621036"/>
                <a:gridCol w="578207"/>
                <a:gridCol w="588914"/>
                <a:gridCol w="1093955"/>
              </a:tblGrid>
              <a:tr h="886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/>
                        <a:t>Назва / вік дітей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sz="1600" dirty="0" smtClean="0"/>
                        <a:t>0-1</a:t>
                      </a:r>
                      <a:endParaRPr lang="ru-RU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sz="1600" dirty="0" smtClean="0"/>
                        <a:t>1-2</a:t>
                      </a:r>
                      <a:endParaRPr lang="ru-RU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sz="1600" dirty="0" smtClean="0"/>
                        <a:t>2-3</a:t>
                      </a:r>
                      <a:endParaRPr lang="ru-RU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sz="1600" dirty="0" smtClean="0"/>
                        <a:t>3-4</a:t>
                      </a:r>
                      <a:endParaRPr lang="ru-RU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sz="1600" dirty="0" smtClean="0"/>
                        <a:t>4-5</a:t>
                      </a:r>
                      <a:endParaRPr lang="ru-RU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sz="1600" dirty="0" smtClean="0"/>
                        <a:t>5-6</a:t>
                      </a:r>
                      <a:endParaRPr lang="ru-RU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54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sz="1600" dirty="0" smtClean="0"/>
                        <a:t>Всього</a:t>
                      </a:r>
                      <a:endParaRPr lang="ru-RU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8542"/>
                    </a:solidFill>
                  </a:tcPr>
                </a:tc>
              </a:tr>
              <a:tr h="697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i="0" dirty="0" err="1" smtClean="0">
                          <a:latin typeface="+mj-lt"/>
                        </a:rPr>
                        <a:t>с.Миколаївка</a:t>
                      </a:r>
                      <a:endParaRPr lang="ru-RU" i="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2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6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8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3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6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6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31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</a:tr>
              <a:tr h="854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i="0" dirty="0" err="1" smtClean="0">
                          <a:latin typeface="+mj-lt"/>
                        </a:rPr>
                        <a:t>Воскресенівська</a:t>
                      </a:r>
                      <a:r>
                        <a:rPr lang="uk-UA" i="0" dirty="0" smtClean="0">
                          <a:latin typeface="+mj-lt"/>
                        </a:rPr>
                        <a:t> селищна рада</a:t>
                      </a:r>
                      <a:endParaRPr lang="ru-RU" i="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E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3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E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5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E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4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E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5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E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3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E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2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E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uk-UA" dirty="0" smtClean="0">
                          <a:latin typeface="Cambria" panose="02040503050406030204" pitchFamily="18" charset="0"/>
                          <a:ea typeface="BatangChe" panose="02030609000101010101" pitchFamily="49" charset="-127"/>
                        </a:rPr>
                        <a:t>22</a:t>
                      </a:r>
                      <a:endParaRPr lang="ru-RU" dirty="0">
                        <a:latin typeface="Cambria" panose="02040503050406030204" pitchFamily="18" charset="0"/>
                        <a:ea typeface="BatangChe" panose="02030609000101010101" pitchFamily="49" charset="-127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E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921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00174"/>
            <a:ext cx="4038600" cy="4672026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Якість освіти</a:t>
            </a:r>
            <a:b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 за 2015 рік</a:t>
            </a: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uk-UA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  <a:t>Рейтинг </a:t>
            </a:r>
            <a:b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  <a:t>шкіл І-ІІІ ступеню</a:t>
            </a:r>
            <a:b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  <a:t> у районі</a:t>
            </a:r>
            <a:b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  <a:t>за результатами ЗНО</a:t>
            </a:r>
            <a:endParaRPr lang="ru-RU" sz="3600" i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724400" y="228600"/>
          <a:ext cx="4191000" cy="6340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1066800"/>
              </a:tblGrid>
              <a:tr h="580106">
                <a:tc>
                  <a:txBody>
                    <a:bodyPr/>
                    <a:lstStyle/>
                    <a:p>
                      <a:r>
                        <a:rPr lang="uk-UA" dirty="0" smtClean="0"/>
                        <a:t>Назва ЗНЗ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Місце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smtClean="0"/>
                        <a:t>Васильківський НВК №1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Манвелівська</a:t>
                      </a:r>
                      <a:r>
                        <a:rPr lang="uk-UA" dirty="0" smtClean="0"/>
                        <a:t> СЗШ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Зеленогайська</a:t>
                      </a:r>
                      <a:r>
                        <a:rPr lang="uk-UA" dirty="0" smtClean="0"/>
                        <a:t> СЗШ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smtClean="0"/>
                        <a:t>Васильківський НВК №3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Великоолександрівський</a:t>
                      </a:r>
                      <a:r>
                        <a:rPr lang="uk-UA" dirty="0" smtClean="0"/>
                        <a:t> НВК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Павлівська</a:t>
                      </a:r>
                      <a:r>
                        <a:rPr lang="uk-UA" dirty="0" smtClean="0"/>
                        <a:t> СЗШ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Чаплинська</a:t>
                      </a:r>
                      <a:r>
                        <a:rPr lang="uk-UA" dirty="0" smtClean="0"/>
                        <a:t> СЗШ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Добровільський</a:t>
                      </a:r>
                      <a:r>
                        <a:rPr lang="uk-UA" dirty="0" smtClean="0"/>
                        <a:t> НВК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Дебальцівський</a:t>
                      </a:r>
                      <a:r>
                        <a:rPr lang="uk-UA" dirty="0" smtClean="0"/>
                        <a:t> НВК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smtClean="0"/>
                        <a:t>Васильківська СЗШ №2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Хуторо-Чаплинська</a:t>
                      </a:r>
                      <a:r>
                        <a:rPr lang="uk-UA" dirty="0" smtClean="0"/>
                        <a:t> СЗШ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11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Авангардська</a:t>
                      </a:r>
                      <a:r>
                        <a:rPr lang="uk-UA" dirty="0" smtClean="0"/>
                        <a:t> СЗШ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12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Дубовиківська</a:t>
                      </a:r>
                      <a:r>
                        <a:rPr lang="uk-UA" dirty="0" smtClean="0"/>
                        <a:t> СЗШ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13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smtClean="0"/>
                        <a:t>Шевченківський НВК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14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Григорівський</a:t>
                      </a:r>
                      <a:r>
                        <a:rPr lang="uk-UA" dirty="0" smtClean="0"/>
                        <a:t> НВК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15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4038600" cy="510065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Якість освіти</a:t>
            </a:r>
            <a:b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b="1" dirty="0" smtClean="0">
                <a:solidFill>
                  <a:schemeClr val="bg2">
                    <a:lumMod val="50000"/>
                  </a:schemeClr>
                </a:solidFill>
              </a:rPr>
              <a:t> за 2015 рік</a:t>
            </a: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uk-UA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  <a:t>Рейтинг </a:t>
            </a:r>
            <a:b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  <a:t>шкіл І-ІІІ ступеню Васильківського району  серед </a:t>
            </a:r>
            <a:b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  <a:t>шкіл України </a:t>
            </a:r>
            <a:b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3600" i="1" dirty="0" smtClean="0">
                <a:solidFill>
                  <a:schemeClr val="bg2">
                    <a:lumMod val="50000"/>
                  </a:schemeClr>
                </a:solidFill>
              </a:rPr>
              <a:t>за результатами ЗНО</a:t>
            </a:r>
            <a:endParaRPr lang="ru-RU" sz="3600" i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0" y="1447800"/>
          <a:ext cx="4191000" cy="3140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1066800"/>
              </a:tblGrid>
              <a:tr h="580106">
                <a:tc>
                  <a:txBody>
                    <a:bodyPr/>
                    <a:lstStyle/>
                    <a:p>
                      <a:r>
                        <a:rPr lang="uk-UA" dirty="0" smtClean="0"/>
                        <a:t>Назва ЗНЗ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Місце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smtClean="0"/>
                        <a:t>Васильківський НВК №1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1010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Зеленогайська</a:t>
                      </a:r>
                      <a:r>
                        <a:rPr lang="uk-UA" dirty="0" smtClean="0"/>
                        <a:t> СЗШ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1796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smtClean="0"/>
                        <a:t>Васильківський НВК №3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2180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Дебальцівський</a:t>
                      </a:r>
                      <a:r>
                        <a:rPr lang="uk-UA" baseline="0" dirty="0" smtClean="0"/>
                        <a:t> НВК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5063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Дубовиківська</a:t>
                      </a:r>
                      <a:r>
                        <a:rPr lang="uk-UA" dirty="0" smtClean="0"/>
                        <a:t> СЗШ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mtClean="0"/>
                        <a:t>5293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Чаплинська</a:t>
                      </a:r>
                      <a:r>
                        <a:rPr lang="uk-UA" baseline="0" dirty="0" smtClean="0"/>
                        <a:t> СЗШ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5717</a:t>
                      </a:r>
                      <a:endParaRPr lang="ru-RU" dirty="0"/>
                    </a:p>
                  </a:txBody>
                  <a:tcPr/>
                </a:tc>
              </a:tr>
              <a:tr h="331489">
                <a:tc>
                  <a:txBody>
                    <a:bodyPr/>
                    <a:lstStyle/>
                    <a:p>
                      <a:r>
                        <a:rPr lang="uk-UA" dirty="0" smtClean="0"/>
                        <a:t>Васильківська СЗШ №2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5720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514600"/>
            <a:ext cx="19812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800600"/>
            <a:ext cx="10493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4876800"/>
            <a:ext cx="10493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52400"/>
            <a:ext cx="10493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3048000" cy="10969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ru-RU" sz="3600" i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0" y="4572000"/>
            <a:ext cx="3048000" cy="369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/>
              <a:t>Васильківський НВК №1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76600" y="1295400"/>
            <a:ext cx="2438400" cy="369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dirty="0" err="1"/>
              <a:t>Богданівський</a:t>
            </a:r>
            <a:r>
              <a:rPr lang="uk-UA" dirty="0"/>
              <a:t> НВК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6019800"/>
            <a:ext cx="2362200" cy="38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dirty="0" err="1"/>
              <a:t>Ульянівська</a:t>
            </a:r>
            <a:r>
              <a:rPr lang="uk-UA" dirty="0"/>
              <a:t> НСЗШ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867400" y="6096000"/>
            <a:ext cx="2819400" cy="369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dirty="0"/>
              <a:t>Васильківський НВК №3</a:t>
            </a:r>
            <a:endParaRPr lang="ru-RU" dirty="0"/>
          </a:p>
        </p:txBody>
      </p:sp>
      <p:pic>
        <p:nvPicPr>
          <p:cNvPr id="4107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429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Box 14"/>
          <p:cNvSpPr txBox="1">
            <a:spLocks noChangeArrowheads="1"/>
          </p:cNvSpPr>
          <p:nvPr/>
        </p:nvSpPr>
        <p:spPr bwMode="auto">
          <a:xfrm>
            <a:off x="5410200" y="39624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482</a:t>
            </a:r>
            <a:endParaRPr lang="ru-RU"/>
          </a:p>
        </p:txBody>
      </p:sp>
      <p:pic>
        <p:nvPicPr>
          <p:cNvPr id="4109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50292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51054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28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2" name="TextBox 18"/>
          <p:cNvSpPr txBox="1">
            <a:spLocks noChangeArrowheads="1"/>
          </p:cNvSpPr>
          <p:nvPr/>
        </p:nvSpPr>
        <p:spPr bwMode="auto">
          <a:xfrm>
            <a:off x="4953000" y="914400"/>
            <a:ext cx="60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36</a:t>
            </a:r>
            <a:endParaRPr lang="ru-RU"/>
          </a:p>
        </p:txBody>
      </p:sp>
      <p:sp>
        <p:nvSpPr>
          <p:cNvPr id="4113" name="TextBox 19"/>
          <p:cNvSpPr txBox="1">
            <a:spLocks noChangeArrowheads="1"/>
          </p:cNvSpPr>
          <p:nvPr/>
        </p:nvSpPr>
        <p:spPr bwMode="auto">
          <a:xfrm>
            <a:off x="1600200" y="5638800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71</a:t>
            </a:r>
            <a:endParaRPr lang="ru-RU"/>
          </a:p>
        </p:txBody>
      </p:sp>
      <p:sp>
        <p:nvSpPr>
          <p:cNvPr id="4114" name="TextBox 20"/>
          <p:cNvSpPr txBox="1">
            <a:spLocks noChangeArrowheads="1"/>
          </p:cNvSpPr>
          <p:nvPr/>
        </p:nvSpPr>
        <p:spPr bwMode="auto">
          <a:xfrm>
            <a:off x="6324600" y="56388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187</a:t>
            </a:r>
            <a:endParaRPr lang="ru-RU"/>
          </a:p>
        </p:txBody>
      </p:sp>
      <p:pic>
        <p:nvPicPr>
          <p:cNvPr id="4115" name="Рисунок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1752600"/>
            <a:ext cx="9398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553200" y="914400"/>
            <a:ext cx="2362200" cy="6461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Фактичні видатки - 8948884,00 </a:t>
            </a:r>
            <a:r>
              <a:rPr lang="uk-UA" b="1" dirty="0" err="1">
                <a:solidFill>
                  <a:schemeClr val="accent6">
                    <a:lumMod val="75000"/>
                  </a:schemeClr>
                </a:solidFill>
              </a:rPr>
              <a:t>грн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карта"/>
          <p:cNvPicPr>
            <a:picLocks noChangeAspect="1" noChangeArrowheads="1"/>
          </p:cNvPicPr>
          <p:nvPr/>
        </p:nvPicPr>
        <p:blipFill>
          <a:blip r:embed="rId2"/>
          <a:srcRect t="13486"/>
          <a:stretch>
            <a:fillRect/>
          </a:stretch>
        </p:blipFill>
        <p:spPr bwMode="auto">
          <a:xfrm>
            <a:off x="228600" y="1143000"/>
            <a:ext cx="868680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Консолідація мережі</a:t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sz="4000" dirty="0" smtClean="0"/>
              <a:t>ЗНЗ Васильківського району у 2016 році</a:t>
            </a:r>
            <a:endParaRPr lang="ru-RU" sz="4000" dirty="0"/>
          </a:p>
        </p:txBody>
      </p:sp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2057400" y="3429000"/>
            <a:ext cx="1544638" cy="24606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000" b="1">
                <a:latin typeface="Calibri" pitchFamily="34" charset="0"/>
              </a:rPr>
              <a:t>Васильківський НВК №1</a:t>
            </a:r>
            <a:endParaRPr lang="ru-RU" sz="1000" b="1">
              <a:latin typeface="Calibri" pitchFamily="34" charset="0"/>
            </a:endParaRPr>
          </a:p>
        </p:txBody>
      </p:sp>
      <p:sp>
        <p:nvSpPr>
          <p:cNvPr id="3077" name="TextBox 9"/>
          <p:cNvSpPr txBox="1">
            <a:spLocks noChangeArrowheads="1"/>
          </p:cNvSpPr>
          <p:nvPr/>
        </p:nvSpPr>
        <p:spPr bwMode="auto">
          <a:xfrm>
            <a:off x="7010400" y="4267200"/>
            <a:ext cx="1482725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Шевченківський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78" name="TextBox 10"/>
          <p:cNvSpPr txBox="1">
            <a:spLocks noChangeArrowheads="1"/>
          </p:cNvSpPr>
          <p:nvPr/>
        </p:nvSpPr>
        <p:spPr bwMode="auto">
          <a:xfrm>
            <a:off x="4191000" y="3048000"/>
            <a:ext cx="1612900" cy="26193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Васильківська СЗШ №2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79" name="TextBox 12"/>
          <p:cNvSpPr txBox="1">
            <a:spLocks noChangeArrowheads="1"/>
          </p:cNvSpPr>
          <p:nvPr/>
        </p:nvSpPr>
        <p:spPr bwMode="auto">
          <a:xfrm>
            <a:off x="3352800" y="3886200"/>
            <a:ext cx="1679575" cy="26193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Васильківський НВК №3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80" name="TextBox 13"/>
          <p:cNvSpPr txBox="1">
            <a:spLocks noChangeArrowheads="1"/>
          </p:cNvSpPr>
          <p:nvPr/>
        </p:nvSpPr>
        <p:spPr bwMode="auto">
          <a:xfrm>
            <a:off x="685800" y="4191000"/>
            <a:ext cx="1636713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Новогригорівський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81" name="TextBox 16"/>
          <p:cNvSpPr txBox="1">
            <a:spLocks noChangeArrowheads="1"/>
          </p:cNvSpPr>
          <p:nvPr/>
        </p:nvSpPr>
        <p:spPr bwMode="auto">
          <a:xfrm>
            <a:off x="0" y="3886200"/>
            <a:ext cx="1331913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Авангардська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82" name="TextBox 17"/>
          <p:cNvSpPr txBox="1">
            <a:spLocks noChangeArrowheads="1"/>
          </p:cNvSpPr>
          <p:nvPr/>
        </p:nvSpPr>
        <p:spPr bwMode="auto">
          <a:xfrm>
            <a:off x="5257800" y="4038600"/>
            <a:ext cx="1387475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Зеленогайська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83" name="TextBox 18"/>
          <p:cNvSpPr txBox="1">
            <a:spLocks noChangeArrowheads="1"/>
          </p:cNvSpPr>
          <p:nvPr/>
        </p:nvSpPr>
        <p:spPr bwMode="auto">
          <a:xfrm>
            <a:off x="1143000" y="2971800"/>
            <a:ext cx="1344613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Манвелівська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84" name="TextBox 19"/>
          <p:cNvSpPr txBox="1">
            <a:spLocks noChangeArrowheads="1"/>
          </p:cNvSpPr>
          <p:nvPr/>
        </p:nvSpPr>
        <p:spPr bwMode="auto">
          <a:xfrm>
            <a:off x="7467600" y="3352800"/>
            <a:ext cx="1350963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Миколаївська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85" name="TextBox 20"/>
          <p:cNvSpPr txBox="1">
            <a:spLocks noChangeArrowheads="1"/>
          </p:cNvSpPr>
          <p:nvPr/>
        </p:nvSpPr>
        <p:spPr bwMode="auto">
          <a:xfrm>
            <a:off x="6781800" y="3048000"/>
            <a:ext cx="1393825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Дубовиківська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86" name="TextBox 21"/>
          <p:cNvSpPr txBox="1">
            <a:spLocks noChangeArrowheads="1"/>
          </p:cNvSpPr>
          <p:nvPr/>
        </p:nvSpPr>
        <p:spPr bwMode="auto">
          <a:xfrm>
            <a:off x="2209800" y="3962400"/>
            <a:ext cx="1162050" cy="26193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Павлівська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87" name="TextBox 22"/>
          <p:cNvSpPr txBox="1">
            <a:spLocks noChangeArrowheads="1"/>
          </p:cNvSpPr>
          <p:nvPr/>
        </p:nvSpPr>
        <p:spPr bwMode="auto">
          <a:xfrm>
            <a:off x="1219200" y="2514600"/>
            <a:ext cx="1300163" cy="2619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Письменська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88" name="TextBox 27"/>
          <p:cNvSpPr txBox="1">
            <a:spLocks noChangeArrowheads="1"/>
          </p:cNvSpPr>
          <p:nvPr/>
        </p:nvSpPr>
        <p:spPr bwMode="auto">
          <a:xfrm>
            <a:off x="5638800" y="4953000"/>
            <a:ext cx="1209675" cy="261938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Чаплинська 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89" name="TextBox 28"/>
          <p:cNvSpPr txBox="1">
            <a:spLocks noChangeArrowheads="1"/>
          </p:cNvSpPr>
          <p:nvPr/>
        </p:nvSpPr>
        <p:spPr bwMode="auto">
          <a:xfrm>
            <a:off x="3048000" y="4800600"/>
            <a:ext cx="1460500" cy="2619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Дебальцівський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90" name="TextBox 29"/>
          <p:cNvSpPr txBox="1">
            <a:spLocks noChangeArrowheads="1"/>
          </p:cNvSpPr>
          <p:nvPr/>
        </p:nvSpPr>
        <p:spPr bwMode="auto">
          <a:xfrm>
            <a:off x="3429000" y="1600200"/>
            <a:ext cx="2028825" cy="2619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Великоолександрівський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91" name="TextBox 30"/>
          <p:cNvSpPr txBox="1">
            <a:spLocks noChangeArrowheads="1"/>
          </p:cNvSpPr>
          <p:nvPr/>
        </p:nvSpPr>
        <p:spPr bwMode="auto">
          <a:xfrm>
            <a:off x="5791200" y="4572000"/>
            <a:ext cx="1298575" cy="2619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Чаплинська НСЗШ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92" name="TextBox 31"/>
          <p:cNvSpPr txBox="1">
            <a:spLocks noChangeArrowheads="1"/>
          </p:cNvSpPr>
          <p:nvPr/>
        </p:nvSpPr>
        <p:spPr bwMode="auto">
          <a:xfrm>
            <a:off x="4724400" y="3429000"/>
            <a:ext cx="1319213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Ульянівська НСЗШ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93" name="TextBox 32"/>
          <p:cNvSpPr txBox="1">
            <a:spLocks noChangeArrowheads="1"/>
          </p:cNvSpPr>
          <p:nvPr/>
        </p:nvSpPr>
        <p:spPr bwMode="auto">
          <a:xfrm>
            <a:off x="4191000" y="2743200"/>
            <a:ext cx="1358900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Богданівський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94" name="TextBox 33"/>
          <p:cNvSpPr txBox="1">
            <a:spLocks noChangeArrowheads="1"/>
          </p:cNvSpPr>
          <p:nvPr/>
        </p:nvSpPr>
        <p:spPr bwMode="auto">
          <a:xfrm>
            <a:off x="4724400" y="2362200"/>
            <a:ext cx="1468438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Добровільський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95" name="TextBox 34"/>
          <p:cNvSpPr txBox="1">
            <a:spLocks noChangeArrowheads="1"/>
          </p:cNvSpPr>
          <p:nvPr/>
        </p:nvSpPr>
        <p:spPr bwMode="auto">
          <a:xfrm>
            <a:off x="228600" y="1981200"/>
            <a:ext cx="1587500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Воскресенівська НСЗШ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3096" name="TextBox 35"/>
          <p:cNvSpPr txBox="1">
            <a:spLocks noChangeArrowheads="1"/>
          </p:cNvSpPr>
          <p:nvPr/>
        </p:nvSpPr>
        <p:spPr bwMode="auto">
          <a:xfrm>
            <a:off x="3962400" y="4267200"/>
            <a:ext cx="1343025" cy="2619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100" b="1">
                <a:latin typeface="Calibri" pitchFamily="34" charset="0"/>
              </a:rPr>
              <a:t>Григорівський НВК</a:t>
            </a:r>
            <a:endParaRPr lang="ru-RU" sz="1100" b="1">
              <a:latin typeface="Calibri" pitchFamily="34" charset="0"/>
            </a:endParaRPr>
          </a:p>
        </p:txBody>
      </p:sp>
      <p:sp>
        <p:nvSpPr>
          <p:cNvPr id="27" name="Стрелка вправо 26"/>
          <p:cNvSpPr/>
          <p:nvPr/>
        </p:nvSpPr>
        <p:spPr>
          <a:xfrm rot="20781217">
            <a:off x="1982788" y="1885950"/>
            <a:ext cx="1143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2660227">
            <a:off x="6853238" y="3557588"/>
            <a:ext cx="5334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8125334" flipV="1">
            <a:off x="3614738" y="3090863"/>
            <a:ext cx="609600" cy="125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0800000">
            <a:off x="3886200" y="3505200"/>
            <a:ext cx="762000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5351336">
            <a:off x="3598863" y="3684587"/>
            <a:ext cx="304800" cy="117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438400"/>
            <a:ext cx="19812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876800"/>
            <a:ext cx="10493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4876800"/>
            <a:ext cx="10493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28600"/>
            <a:ext cx="10493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7200" y="274638"/>
            <a:ext cx="3048000" cy="109696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endParaRPr lang="ru-RU" sz="3600" i="1" dirty="0">
              <a:solidFill>
                <a:schemeClr val="accent5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3124200" y="4343400"/>
            <a:ext cx="3048000" cy="646113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/>
              <a:t>ОПОРНА ШКОЛА Васильківський НВК №1</a:t>
            </a:r>
            <a:endParaRPr lang="ru-RU" b="1"/>
          </a:p>
        </p:txBody>
      </p:sp>
      <p:sp>
        <p:nvSpPr>
          <p:cNvPr id="5128" name="TextBox 10"/>
          <p:cNvSpPr txBox="1">
            <a:spLocks noChangeArrowheads="1"/>
          </p:cNvSpPr>
          <p:nvPr/>
        </p:nvSpPr>
        <p:spPr bwMode="auto">
          <a:xfrm>
            <a:off x="3276600" y="1295400"/>
            <a:ext cx="2438400" cy="646113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/>
              <a:t>Богданівський НВК </a:t>
            </a:r>
          </a:p>
          <a:p>
            <a:pPr algn="ctr"/>
            <a:r>
              <a:rPr lang="uk-UA"/>
              <a:t>І ступеня</a:t>
            </a:r>
            <a:endParaRPr lang="ru-RU"/>
          </a:p>
        </p:txBody>
      </p:sp>
      <p:sp>
        <p:nvSpPr>
          <p:cNvPr id="5129" name="TextBox 11"/>
          <p:cNvSpPr txBox="1">
            <a:spLocks noChangeArrowheads="1"/>
          </p:cNvSpPr>
          <p:nvPr/>
        </p:nvSpPr>
        <p:spPr bwMode="auto">
          <a:xfrm>
            <a:off x="533400" y="6019800"/>
            <a:ext cx="2362200" cy="646113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/>
              <a:t>Ульянівська НСЗШ</a:t>
            </a:r>
          </a:p>
          <a:p>
            <a:pPr algn="ctr"/>
            <a:r>
              <a:rPr lang="uk-UA"/>
              <a:t> І ступеня</a:t>
            </a:r>
            <a:endParaRPr lang="ru-RU"/>
          </a:p>
        </p:txBody>
      </p:sp>
      <p:sp>
        <p:nvSpPr>
          <p:cNvPr id="5130" name="TextBox 12"/>
          <p:cNvSpPr txBox="1">
            <a:spLocks noChangeArrowheads="1"/>
          </p:cNvSpPr>
          <p:nvPr/>
        </p:nvSpPr>
        <p:spPr bwMode="auto">
          <a:xfrm>
            <a:off x="5867400" y="6019800"/>
            <a:ext cx="2819400" cy="646113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/>
              <a:t>Васильківський НВК №3 І-ІІ ступеня</a:t>
            </a:r>
            <a:endParaRPr lang="ru-RU"/>
          </a:p>
        </p:txBody>
      </p:sp>
      <p:pic>
        <p:nvPicPr>
          <p:cNvPr id="5131" name="Рисунок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429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2" name="TextBox 14"/>
          <p:cNvSpPr txBox="1">
            <a:spLocks noChangeArrowheads="1"/>
          </p:cNvSpPr>
          <p:nvPr/>
        </p:nvSpPr>
        <p:spPr bwMode="auto">
          <a:xfrm>
            <a:off x="5410200" y="39624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776</a:t>
            </a:r>
            <a:endParaRPr lang="ru-RU"/>
          </a:p>
        </p:txBody>
      </p:sp>
      <p:pic>
        <p:nvPicPr>
          <p:cNvPr id="5133" name="Рисунок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1752600"/>
            <a:ext cx="9398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5867400" y="0"/>
            <a:ext cx="3276600" cy="17541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Фактичні видатки -8948884,00 </a:t>
            </a:r>
            <a:r>
              <a:rPr lang="uk-UA" b="1" dirty="0" err="1">
                <a:solidFill>
                  <a:schemeClr val="accent6">
                    <a:lumMod val="75000"/>
                  </a:schemeClr>
                </a:solidFill>
              </a:rPr>
              <a:t>грн</a:t>
            </a: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Освітня субвенція -9412880, 00 </a:t>
            </a:r>
            <a:r>
              <a:rPr lang="uk-UA" b="1" dirty="0" err="1">
                <a:solidFill>
                  <a:schemeClr val="accent6">
                    <a:lumMod val="75000"/>
                  </a:schemeClr>
                </a:solidFill>
              </a:rPr>
              <a:t>грн</a:t>
            </a: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Залишок освітньої субвенції -  463996,00 </a:t>
            </a:r>
            <a:r>
              <a:rPr lang="uk-UA" b="1" dirty="0" err="1">
                <a:solidFill>
                  <a:schemeClr val="accent6">
                    <a:lumMod val="75000"/>
                  </a:schemeClr>
                </a:solidFill>
              </a:rPr>
              <a:t>грн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19693962">
            <a:off x="2160588" y="5567363"/>
            <a:ext cx="1219200" cy="15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Стрелка влево 30"/>
          <p:cNvSpPr/>
          <p:nvPr/>
        </p:nvSpPr>
        <p:spPr>
          <a:xfrm rot="1980061">
            <a:off x="5581650" y="5576888"/>
            <a:ext cx="1219200" cy="152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4343400" y="1905000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Блок-схема: перфолента 32"/>
          <p:cNvSpPr/>
          <p:nvPr/>
        </p:nvSpPr>
        <p:spPr>
          <a:xfrm>
            <a:off x="0" y="3352800"/>
            <a:ext cx="2590800" cy="1600200"/>
          </a:xfrm>
          <a:prstGeom prst="flowChartPunchedTap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i="1" dirty="0"/>
              <a:t>ГПД</a:t>
            </a:r>
          </a:p>
          <a:p>
            <a:pPr algn="ctr">
              <a:defRPr/>
            </a:pPr>
            <a:r>
              <a:rPr lang="uk-UA" sz="1600" i="1" dirty="0"/>
              <a:t>Варіативна частина</a:t>
            </a:r>
          </a:p>
          <a:p>
            <a:pPr algn="ctr">
              <a:defRPr/>
            </a:pPr>
            <a:r>
              <a:rPr lang="uk-UA" sz="1600" i="1" dirty="0"/>
              <a:t>Гурткова робота</a:t>
            </a:r>
          </a:p>
          <a:p>
            <a:pPr algn="ctr">
              <a:defRPr/>
            </a:pPr>
            <a:r>
              <a:rPr lang="uk-UA" sz="1600" i="1" dirty="0"/>
              <a:t>Індивідуальне навчання</a:t>
            </a:r>
            <a:endParaRPr lang="ru-RU" sz="1600" i="1" dirty="0"/>
          </a:p>
        </p:txBody>
      </p:sp>
      <p:sp>
        <p:nvSpPr>
          <p:cNvPr id="34" name="Блок-схема: перфолента 33"/>
          <p:cNvSpPr/>
          <p:nvPr/>
        </p:nvSpPr>
        <p:spPr>
          <a:xfrm>
            <a:off x="1143000" y="0"/>
            <a:ext cx="2667000" cy="1524000"/>
          </a:xfrm>
          <a:prstGeom prst="flowChartPunchedTap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i="1" dirty="0"/>
              <a:t>ГПД</a:t>
            </a:r>
          </a:p>
          <a:p>
            <a:pPr algn="ctr">
              <a:defRPr/>
            </a:pPr>
            <a:r>
              <a:rPr lang="uk-UA" sz="1600" i="1" dirty="0"/>
              <a:t>Варіативна частина</a:t>
            </a:r>
          </a:p>
          <a:p>
            <a:pPr algn="ctr">
              <a:defRPr/>
            </a:pPr>
            <a:r>
              <a:rPr lang="uk-UA" sz="1600" i="1" dirty="0"/>
              <a:t>Гурткова робота</a:t>
            </a:r>
          </a:p>
          <a:p>
            <a:pPr algn="ctr">
              <a:defRPr/>
            </a:pPr>
            <a:r>
              <a:rPr lang="uk-UA" sz="1600" i="1" dirty="0"/>
              <a:t>Індивідуальне навчання</a:t>
            </a:r>
            <a:endParaRPr lang="ru-RU" sz="1600" i="1" dirty="0"/>
          </a:p>
        </p:txBody>
      </p:sp>
      <p:sp>
        <p:nvSpPr>
          <p:cNvPr id="35" name="Блок-схема: перфолента 34"/>
          <p:cNvSpPr/>
          <p:nvPr/>
        </p:nvSpPr>
        <p:spPr>
          <a:xfrm>
            <a:off x="6400800" y="3505200"/>
            <a:ext cx="2514600" cy="1371600"/>
          </a:xfrm>
          <a:prstGeom prst="flowChartPunchedTap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i="1" dirty="0"/>
              <a:t>ГПД</a:t>
            </a:r>
          </a:p>
          <a:p>
            <a:pPr algn="ctr">
              <a:defRPr/>
            </a:pPr>
            <a:r>
              <a:rPr lang="uk-UA" sz="1600" i="1" dirty="0"/>
              <a:t>Варіативна частина</a:t>
            </a:r>
          </a:p>
          <a:p>
            <a:pPr algn="ctr">
              <a:defRPr/>
            </a:pPr>
            <a:r>
              <a:rPr lang="uk-UA" sz="1600" i="1" dirty="0" err="1"/>
              <a:t>Допрофільна</a:t>
            </a:r>
            <a:r>
              <a:rPr lang="uk-UA" sz="1600" i="1" dirty="0"/>
              <a:t> освіта</a:t>
            </a:r>
          </a:p>
        </p:txBody>
      </p:sp>
      <p:sp>
        <p:nvSpPr>
          <p:cNvPr id="36" name="Блок-схема: перфолента 35"/>
          <p:cNvSpPr/>
          <p:nvPr/>
        </p:nvSpPr>
        <p:spPr>
          <a:xfrm>
            <a:off x="3352800" y="5072063"/>
            <a:ext cx="2286000" cy="1785937"/>
          </a:xfrm>
          <a:prstGeom prst="flowChartPunchedTap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uk-UA" sz="1600" i="1" dirty="0"/>
              <a:t>ГПД</a:t>
            </a:r>
          </a:p>
          <a:p>
            <a:pPr algn="ctr">
              <a:defRPr/>
            </a:pPr>
            <a:r>
              <a:rPr lang="uk-UA" sz="1600" i="1" dirty="0"/>
              <a:t>Варіативна частина</a:t>
            </a:r>
          </a:p>
          <a:p>
            <a:pPr algn="ctr">
              <a:defRPr/>
            </a:pPr>
            <a:r>
              <a:rPr lang="uk-UA" sz="1600" i="1" dirty="0" err="1"/>
              <a:t>Допрофільна</a:t>
            </a:r>
            <a:r>
              <a:rPr lang="uk-UA" sz="1600" i="1" dirty="0"/>
              <a:t> освіта</a:t>
            </a:r>
          </a:p>
          <a:p>
            <a:pPr algn="ctr">
              <a:defRPr/>
            </a:pPr>
            <a:r>
              <a:rPr lang="uk-UA" sz="1600" i="1" dirty="0"/>
              <a:t>Профільна освіта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97152"/>
            <a:ext cx="7851648" cy="18288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000066"/>
                </a:solidFill>
              </a:rPr>
              <a:t>Васильківський НВК № 1 ім. М.М.Коцюбинського</a:t>
            </a:r>
            <a:endParaRPr lang="ru-RU" dirty="0">
              <a:solidFill>
                <a:srgbClr val="00006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63" t="22478" r="13015" b="18752"/>
          <a:stretch/>
        </p:blipFill>
        <p:spPr bwMode="auto">
          <a:xfrm>
            <a:off x="251520" y="490791"/>
            <a:ext cx="3966612" cy="2722185"/>
          </a:xfrm>
          <a:prstGeom prst="rect">
            <a:avLst/>
          </a:prstGeom>
          <a:ln>
            <a:solidFill>
              <a:srgbClr val="92D050"/>
            </a:solidFill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47754"/>
            <a:ext cx="4248472" cy="2582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14309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E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242</TotalTime>
  <Words>829</Words>
  <Application>Microsoft Office PowerPoint</Application>
  <PresentationFormat>Экран (4:3)</PresentationFormat>
  <Paragraphs>263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Поток</vt:lpstr>
      <vt:lpstr>Мережа  ЗНЗ Васильківського району у 2016 році</vt:lpstr>
      <vt:lpstr>Видатки на утримання ЗНЗ Васильківського району</vt:lpstr>
      <vt:lpstr>Субвенція сільських та селищних рад  відділу освіти, молоді та спорту</vt:lpstr>
      <vt:lpstr>Якість освіти  за 2015 рік Рейтинг  шкіл І-ІІІ ступеню  у районі за результатами ЗНО</vt:lpstr>
      <vt:lpstr>Якість освіти  за 2015 рік Рейтинг  шкіл І-ІІІ ступеню Васильківського району  серед  шкіл України  за результатами ЗНО</vt:lpstr>
      <vt:lpstr>Слайд 6</vt:lpstr>
      <vt:lpstr>Консолідація мережі  ЗНЗ Васильківського району у 2016 році</vt:lpstr>
      <vt:lpstr>Слайд 8</vt:lpstr>
      <vt:lpstr>Васильківський НВК № 1 ім. М.М.Коцюбинського</vt:lpstr>
      <vt:lpstr>Слайд 10</vt:lpstr>
      <vt:lpstr>Слайд 11</vt:lpstr>
      <vt:lpstr>Умови, створені для здобуття школярами якісної освіти</vt:lpstr>
      <vt:lpstr>Робота дошкільних груп НВК</vt:lpstr>
      <vt:lpstr>Лінгафонний кабінет для вивчення іноземних мов</vt:lpstr>
      <vt:lpstr>Сучасні кабінети хімії, фізики</vt:lpstr>
      <vt:lpstr>Заняття в комп’ютерних класах</vt:lpstr>
      <vt:lpstr>Уроки фізичного виховання</vt:lpstr>
      <vt:lpstr>Виховання трудових навичок школярів</vt:lpstr>
      <vt:lpstr>Музей народознавства</vt:lpstr>
      <vt:lpstr>Робота психолога</vt:lpstr>
      <vt:lpstr>Слайд 21</vt:lpstr>
      <vt:lpstr>Сучасний медичний кабінет  та їдальня</vt:lpstr>
      <vt:lpstr>Шкільна бібліотека – інформаційний центр</vt:lpstr>
      <vt:lpstr>Участь у міжнародних та Всеукраїнських  конкурсах з основ наук:</vt:lpstr>
      <vt:lpstr>Творчі конкурси учнів НВК</vt:lpstr>
      <vt:lpstr>Кадровий потенціал НВК</vt:lpstr>
      <vt:lpstr>Участь школярів у районних предметних олімпіадах з базових дисциплін</vt:lpstr>
      <vt:lpstr>Працевлаштування випускників 11 класів</vt:lpstr>
      <vt:lpstr>Досягнення школярів НВК </vt:lpstr>
      <vt:lpstr>     Учні НВК посідають призові місця зі стрітболу, бадмінтону, футзалу, волейболу, баскітболу, з пляжного волейболу; «Старти надій» – І місце,  в конкурсах «Олімпійське лелеченя» – І місце, «Сокіл (Джура)» - І місце;  вікторина «Знавці олімпійського спорту – ІІ місце.</vt:lpstr>
      <vt:lpstr>Слайд 31</vt:lpstr>
      <vt:lpstr>Слайд 32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Васильківський НВК № 1 ім. М.М.Коцюбинського</dc:title>
  <dc:creator>Амiн</dc:creator>
  <cp:lastModifiedBy>User</cp:lastModifiedBy>
  <cp:revision>42</cp:revision>
  <dcterms:created xsi:type="dcterms:W3CDTF">2016-04-05T07:02:36Z</dcterms:created>
  <dcterms:modified xsi:type="dcterms:W3CDTF">2016-04-07T14:19:24Z</dcterms:modified>
</cp:coreProperties>
</file>